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53" r:id="rId2"/>
    <p:sldId id="263" r:id="rId3"/>
    <p:sldId id="257" r:id="rId4"/>
    <p:sldId id="258" r:id="rId5"/>
    <p:sldId id="259" r:id="rId6"/>
    <p:sldId id="268" r:id="rId7"/>
    <p:sldId id="271" r:id="rId8"/>
    <p:sldId id="273" r:id="rId9"/>
    <p:sldId id="278" r:id="rId10"/>
    <p:sldId id="440" r:id="rId11"/>
    <p:sldId id="429" r:id="rId12"/>
    <p:sldId id="442" r:id="rId13"/>
    <p:sldId id="443" r:id="rId14"/>
    <p:sldId id="272" r:id="rId15"/>
    <p:sldId id="444" r:id="rId16"/>
    <p:sldId id="445" r:id="rId17"/>
    <p:sldId id="446" r:id="rId18"/>
    <p:sldId id="447" r:id="rId19"/>
    <p:sldId id="450" r:id="rId20"/>
    <p:sldId id="451" r:id="rId21"/>
    <p:sldId id="452" r:id="rId2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E584A-95BB-4137-86E1-3D5612E5A3F6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5FFE6-494A-4CA4-BB3A-820B4E553A5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7399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4D06D7-B193-4853-B10D-94A80CC53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3DC914-23E4-4BCE-A268-037819292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F1E4A9-911F-4DDB-A9F1-9CBF76CB5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052F-CFD2-4898-AE7B-A5D4170454D1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469A21-5BE9-4782-9F22-AE9A2CC2B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191BF-E6A4-41D2-A005-F1A576414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6449-F06B-4C2A-B260-24B7C078E0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8669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94E9D-DD77-4BB8-8368-D8D9E1E90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B279C4C-2160-41FE-A849-A82AD990E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0B70FA-69F4-42A6-A516-4D78814D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052F-CFD2-4898-AE7B-A5D4170454D1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816FBA-E538-426F-847B-A27D7B25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D32C17-BD56-4A04-892F-10EB9853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6449-F06B-4C2A-B260-24B7C078E0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262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1E7F7B-EDE0-45A9-82F2-300FB812B2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579C73-49DD-4662-9E30-4A92DCA32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C88F8-0B09-459B-B14C-0BAD4971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052F-CFD2-4898-AE7B-A5D4170454D1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605AF4-4EE9-4BF7-B59A-5EFCA0217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798AB0-C44B-4971-A34B-128C3FF5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6449-F06B-4C2A-B260-24B7C078E0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8549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51076-5BE0-4CCA-9D3A-72538F62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49D3FD-A8E9-476D-8F90-F97054A0C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E85FFB-9EEE-4FDB-8C89-236A1B86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052F-CFD2-4898-AE7B-A5D4170454D1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BF889F-E5D4-4E61-A65A-56FE560F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FD1AD3-47F8-4202-9179-6C56C3DD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6449-F06B-4C2A-B260-24B7C078E0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639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6A579B-9E59-4B2A-A522-770FD26F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86BD9E-B523-4FDA-80C6-1EC97E3E5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C7ED1B-6DA2-4D8B-87F4-D1DD148AF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052F-CFD2-4898-AE7B-A5D4170454D1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4D3E0B-3013-4E72-9E17-C4D4AEB57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645C08-4850-4C89-9F7F-4737C014F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6449-F06B-4C2A-B260-24B7C078E0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0792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87E8A-DB47-4778-8226-E2FBD532F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986B82-56EB-40CE-B30E-8EE142C76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3DAA1F-3B10-46FB-93EC-D8819CBE6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62B167-B640-4BBB-B611-A28038C3C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052F-CFD2-4898-AE7B-A5D4170454D1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8B00B9-55C1-41FF-B2F3-A6EDD7CA3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5ABBC2-F055-4DEF-88A6-537001BC6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6449-F06B-4C2A-B260-24B7C078E0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876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5FFA6B-C6BD-4EFF-84BE-A06F814A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23ECDE-DAC5-4234-B42B-E05F7519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F60ABF-AD2F-4268-8FE7-E1B4B527C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FFB889B-F9B4-4949-8648-A00CD3577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EF7C43-5E55-4F24-A424-875B45A593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786422-27B1-48EB-8541-B6C95E64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052F-CFD2-4898-AE7B-A5D4170454D1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F49E771-0879-4A0F-AD40-297FD757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07CFA43-8239-4454-BCEA-153EC789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6449-F06B-4C2A-B260-24B7C078E0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1287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8886AF-733F-400E-ABBF-A7B71D85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AE94B76-4200-402F-8353-2B7E2A54F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052F-CFD2-4898-AE7B-A5D4170454D1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87F347-FB83-474E-ABB6-E33E1046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F4B112-F370-47BC-A156-0278F873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6449-F06B-4C2A-B260-24B7C078E0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25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DA67EF-AD1F-4517-8FCF-3A7D28F7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052F-CFD2-4898-AE7B-A5D4170454D1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16535D3-521F-43BC-A2AF-5E12CB7A7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BE99BE-66E3-458E-80A4-FC342015F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6449-F06B-4C2A-B260-24B7C078E0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01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B99B0-0C02-4002-B7B7-131D5603F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667E24-8963-4BA1-84E7-0A202920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769AAB-67CE-496F-ADE0-8327E353B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6CE7E0-B514-477D-892B-43ED7AC04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052F-CFD2-4898-AE7B-A5D4170454D1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FBE7C4-C7A3-441D-A2DF-568AABDC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816469-3893-4352-86D1-D6EACFB0D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6449-F06B-4C2A-B260-24B7C078E0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509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20A4B-45F2-44C3-AAB9-2A5187B3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4FA0C-96B5-48A6-AC5F-6EB6EAB82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0AE31B-7804-45DF-85E3-06AFADED5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786BAC-B0ED-4B96-AD54-DD6296501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052F-CFD2-4898-AE7B-A5D4170454D1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2704D4-67DE-4F43-8BE8-82404FAF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A5B6E5-C80F-47B3-8B35-3AD8B0EC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6449-F06B-4C2A-B260-24B7C078E0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2490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9A036AE-F733-4112-B301-052440452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1B4BF3-5341-4E69-9225-572580D39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B3A624-59B0-4F2E-9E67-72C58CC7E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4052F-CFD2-4898-AE7B-A5D4170454D1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677448-4323-42F7-B471-0F191953E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972504-A27B-4420-A86E-202F10EB2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16449-F06B-4C2A-B260-24B7C078E0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02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g.agr.juanlus@Gmail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3.jpe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B35CB79-3484-41C6-85FE-E3F3E938710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5600" y="1802764"/>
            <a:ext cx="11360150" cy="764276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latin typeface="+mn-lt"/>
              </a:rPr>
              <a:t>Enemigos silenciosos que limitan el potencial de producción de la alfalfa</a:t>
            </a:r>
            <a:endParaRPr lang="es-AR" sz="2800" b="1" dirty="0">
              <a:latin typeface="+mn-lt"/>
            </a:endParaRPr>
          </a:p>
        </p:txBody>
      </p:sp>
      <p:sp>
        <p:nvSpPr>
          <p:cNvPr id="6" name="7 CuadroTexto">
            <a:extLst>
              <a:ext uri="{FF2B5EF4-FFF2-40B4-BE49-F238E27FC236}">
                <a16:creationId xmlns:a16="http://schemas.microsoft.com/office/drawing/2014/main" id="{434BE3C5-51B5-4DBD-A232-629822668D81}"/>
              </a:ext>
            </a:extLst>
          </p:cNvPr>
          <p:cNvSpPr txBox="1"/>
          <p:nvPr/>
        </p:nvSpPr>
        <p:spPr>
          <a:xfrm>
            <a:off x="4201610" y="3960999"/>
            <a:ext cx="303642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51C6883-642E-466E-9AC2-F4DE09B24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200" y="3376723"/>
            <a:ext cx="3192757" cy="5470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 CuadroTexto">
            <a:extLst>
              <a:ext uri="{FF2B5EF4-FFF2-40B4-BE49-F238E27FC236}">
                <a16:creationId xmlns:a16="http://schemas.microsoft.com/office/drawing/2014/main" id="{A832E124-7A39-13F2-9E6F-38CADB61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877" y="5658215"/>
            <a:ext cx="3480528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0" tIns="45719" rIns="91380" bIns="4571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697" eaLnBrk="1" hangingPunct="1">
              <a:spcBef>
                <a:spcPct val="0"/>
              </a:spcBef>
              <a:buNone/>
            </a:pPr>
            <a:r>
              <a:rPr lang="es-ES" altLang="es-AR" sz="1067" b="1" dirty="0">
                <a:latin typeface="Myriad Pro" pitchFamily="34" charset="0"/>
              </a:rPr>
              <a:t>Pastura de mezcla de alfalfa en Rojas (Bs As)</a:t>
            </a:r>
            <a:endParaRPr lang="es-AR" altLang="es-AR" sz="1067" b="1" dirty="0">
              <a:latin typeface="Myriad Pro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8428E3B-315A-53DF-543F-E5631413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5" y="1541638"/>
            <a:ext cx="3282362" cy="444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BA5058A-A946-27A2-A9D9-53959E02C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2" t="58328" r="40407" b="2979"/>
          <a:stretch/>
        </p:blipFill>
        <p:spPr bwMode="auto">
          <a:xfrm>
            <a:off x="7975272" y="19415"/>
            <a:ext cx="421672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2 CuadroTexto">
            <a:extLst>
              <a:ext uri="{FF2B5EF4-FFF2-40B4-BE49-F238E27FC236}">
                <a16:creationId xmlns:a16="http://schemas.microsoft.com/office/drawing/2014/main" id="{468CD19B-39F0-0B55-F645-E3D2FD80596D}"/>
              </a:ext>
            </a:extLst>
          </p:cNvPr>
          <p:cNvSpPr txBox="1"/>
          <p:nvPr/>
        </p:nvSpPr>
        <p:spPr>
          <a:xfrm>
            <a:off x="257439" y="1146181"/>
            <a:ext cx="33723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7760"/>
            <a:r>
              <a:rPr lang="es-AR" sz="1600" b="1" dirty="0">
                <a:solidFill>
                  <a:prstClr val="black"/>
                </a:solidFill>
                <a:latin typeface="Calibri"/>
              </a:rPr>
              <a:t>Primer año</a:t>
            </a:r>
          </a:p>
        </p:txBody>
      </p:sp>
      <p:sp>
        <p:nvSpPr>
          <p:cNvPr id="14" name="10 CuadroTexto">
            <a:extLst>
              <a:ext uri="{FF2B5EF4-FFF2-40B4-BE49-F238E27FC236}">
                <a16:creationId xmlns:a16="http://schemas.microsoft.com/office/drawing/2014/main" id="{33C6FED4-7078-91B2-66B0-0F05D8660D6E}"/>
              </a:ext>
            </a:extLst>
          </p:cNvPr>
          <p:cNvSpPr txBox="1"/>
          <p:nvPr/>
        </p:nvSpPr>
        <p:spPr>
          <a:xfrm>
            <a:off x="7975272" y="1110751"/>
            <a:ext cx="421101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7760"/>
            <a:r>
              <a:rPr lang="es-AR" sz="1600" b="1" dirty="0">
                <a:solidFill>
                  <a:prstClr val="black"/>
                </a:solidFill>
                <a:latin typeface="Calibri"/>
              </a:rPr>
              <a:t>Segundo año</a:t>
            </a:r>
          </a:p>
          <a:p>
            <a:pPr algn="ctr" defTabSz="1217760"/>
            <a:endParaRPr lang="es-AR" sz="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A126F7-AB90-21F7-045A-1E6DE731BE9F}"/>
              </a:ext>
            </a:extLst>
          </p:cNvPr>
          <p:cNvSpPr txBox="1"/>
          <p:nvPr/>
        </p:nvSpPr>
        <p:spPr>
          <a:xfrm flipH="1">
            <a:off x="3663890" y="3546323"/>
            <a:ext cx="4221839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/>
              <a:t>Necesidad: 30-50 kg de N </a:t>
            </a:r>
          </a:p>
          <a:p>
            <a:pPr algn="ctr"/>
            <a:r>
              <a:rPr lang="es-AR" sz="1400" b="1" dirty="0"/>
              <a:t>por </a:t>
            </a:r>
            <a:r>
              <a:rPr lang="es-AR" sz="1400" b="1" dirty="0" err="1"/>
              <a:t>tons</a:t>
            </a:r>
            <a:r>
              <a:rPr lang="es-AR" sz="1400" b="1" dirty="0"/>
              <a:t> Ms/ha dependiendo de varios factores.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6ED28A7-CF9C-4F28-A448-9EF865D0F470}"/>
              </a:ext>
            </a:extLst>
          </p:cNvPr>
          <p:cNvSpPr txBox="1"/>
          <p:nvPr/>
        </p:nvSpPr>
        <p:spPr>
          <a:xfrm flipH="1">
            <a:off x="3663890" y="4344336"/>
            <a:ext cx="4216727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/>
              <a:t>Similar a la necesidad del raigrás anual.</a:t>
            </a:r>
          </a:p>
        </p:txBody>
      </p:sp>
      <p:sp>
        <p:nvSpPr>
          <p:cNvPr id="20" name="6 CuadroTexto">
            <a:extLst>
              <a:ext uri="{FF2B5EF4-FFF2-40B4-BE49-F238E27FC236}">
                <a16:creationId xmlns:a16="http://schemas.microsoft.com/office/drawing/2014/main" id="{0ABA5A6A-45A8-4963-9A7F-51D562E77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890" y="1547308"/>
            <a:ext cx="4221838" cy="10772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AR" sz="1400" b="1" dirty="0"/>
              <a:t>La fijación simbiótica de N en promedio, puede aportar el 50% de las necesidades de la alfalfa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AR" sz="1400" b="1" u="sng" dirty="0"/>
              <a:t>cuando las condiciones son las ideales</a:t>
            </a:r>
            <a:r>
              <a:rPr lang="es-ES" altLang="es-AR" sz="1400" b="1" dirty="0"/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AR" sz="1400" b="1" dirty="0"/>
              <a:t> </a:t>
            </a:r>
            <a:endParaRPr lang="es-AR" altLang="es-AR" sz="1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800" dirty="0" err="1"/>
              <a:t>Racca</a:t>
            </a:r>
            <a:r>
              <a:rPr lang="es-AR" altLang="es-AR" sz="800" dirty="0"/>
              <a:t>, R,W et </a:t>
            </a:r>
            <a:r>
              <a:rPr lang="es-AR" altLang="es-AR" sz="800" dirty="0" err="1"/>
              <a:t>all</a:t>
            </a:r>
            <a:r>
              <a:rPr lang="es-AR" altLang="es-AR" sz="800" dirty="0"/>
              <a:t>. </a:t>
            </a:r>
            <a:r>
              <a:rPr lang="es-AR" altLang="es-AR" sz="800" dirty="0" err="1"/>
              <a:t>Pronalfa</a:t>
            </a:r>
            <a:r>
              <a:rPr lang="es-AR" altLang="es-AR" sz="800" dirty="0"/>
              <a:t> 2001</a:t>
            </a:r>
          </a:p>
        </p:txBody>
      </p:sp>
      <p:sp>
        <p:nvSpPr>
          <p:cNvPr id="21" name="7 CuadroTexto">
            <a:extLst>
              <a:ext uri="{FF2B5EF4-FFF2-40B4-BE49-F238E27FC236}">
                <a16:creationId xmlns:a16="http://schemas.microsoft.com/office/drawing/2014/main" id="{B0C8D687-B61A-4488-A892-D4977E34DFE8}"/>
              </a:ext>
            </a:extLst>
          </p:cNvPr>
          <p:cNvSpPr txBox="1"/>
          <p:nvPr/>
        </p:nvSpPr>
        <p:spPr>
          <a:xfrm>
            <a:off x="0" y="6305550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C33BB1F-E4B8-49C2-A242-C59DC333E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91411"/>
            <a:ext cx="2425684" cy="376505"/>
          </a:xfrm>
          <a:prstGeom prst="rect">
            <a:avLst/>
          </a:prstGeom>
        </p:spPr>
      </p:pic>
      <p:sp>
        <p:nvSpPr>
          <p:cNvPr id="23" name="Título 1">
            <a:extLst>
              <a:ext uri="{FF2B5EF4-FFF2-40B4-BE49-F238E27FC236}">
                <a16:creationId xmlns:a16="http://schemas.microsoft.com/office/drawing/2014/main" id="{8B98449D-A513-4DBF-8438-FCE08174F79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980982" cy="11161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latin typeface="+mn-lt"/>
              </a:rPr>
              <a:t>Limitantes a la expresión del rendimiento potencial </a:t>
            </a:r>
          </a:p>
          <a:p>
            <a:pPr algn="ctr"/>
            <a:r>
              <a:rPr lang="es-ES" sz="2800" b="1" dirty="0">
                <a:latin typeface="+mn-lt"/>
              </a:rPr>
              <a:t>pH, N y…. ¿algo más? </a:t>
            </a:r>
            <a:endParaRPr lang="es-AR" sz="2800" b="1" dirty="0">
              <a:latin typeface="+mn-lt"/>
            </a:endParaRPr>
          </a:p>
        </p:txBody>
      </p:sp>
      <p:sp>
        <p:nvSpPr>
          <p:cNvPr id="25" name="3 CuadroTexto">
            <a:extLst>
              <a:ext uri="{FF2B5EF4-FFF2-40B4-BE49-F238E27FC236}">
                <a16:creationId xmlns:a16="http://schemas.microsoft.com/office/drawing/2014/main" id="{79BEA91B-DCF2-4774-AFC9-89E462DFC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710" y="4749349"/>
            <a:ext cx="3281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800" dirty="0"/>
              <a:t>Extraído de Requerimientos nutricionales.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800" dirty="0"/>
              <a:t>Absorción y extracción de macronutrientes y nutrientes secundarios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800" dirty="0" err="1"/>
              <a:t>Ciampitti</a:t>
            </a:r>
            <a:r>
              <a:rPr lang="es-AR" altLang="es-AR" sz="800" dirty="0"/>
              <a:t>, I; García F.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59B9FDA-3C06-4A03-86EC-4A0FDAE1B5DA}"/>
              </a:ext>
            </a:extLst>
          </p:cNvPr>
          <p:cNvSpPr txBox="1"/>
          <p:nvPr/>
        </p:nvSpPr>
        <p:spPr>
          <a:xfrm flipH="1">
            <a:off x="3682940" y="5386484"/>
            <a:ext cx="4216727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¿La nutrición nitrogenada de nuestras alfalfas está cubierta?</a:t>
            </a:r>
            <a:endParaRPr lang="es-AR" sz="1600" b="1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CD4CB986-EA16-4D2B-924F-A3848A7F2EEA}"/>
              </a:ext>
            </a:extLst>
          </p:cNvPr>
          <p:cNvSpPr/>
          <p:nvPr/>
        </p:nvSpPr>
        <p:spPr>
          <a:xfrm>
            <a:off x="268594" y="4038600"/>
            <a:ext cx="3046105" cy="202143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9B71707-7CE8-4197-A9EA-505E0C63B64D}"/>
              </a:ext>
            </a:extLst>
          </p:cNvPr>
          <p:cNvSpPr txBox="1"/>
          <p:nvPr/>
        </p:nvSpPr>
        <p:spPr>
          <a:xfrm flipH="1">
            <a:off x="3694180" y="2786268"/>
            <a:ext cx="4216727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/>
              <a:t>Lo que no obtiene de la fijación simbiótica, debe extraerlo del suelo.</a:t>
            </a:r>
          </a:p>
        </p:txBody>
      </p:sp>
    </p:spTree>
    <p:extLst>
      <p:ext uri="{BB962C8B-B14F-4D97-AF65-F5344CB8AC3E}">
        <p14:creationId xmlns:p14="http://schemas.microsoft.com/office/powerpoint/2010/main" val="335288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67969 -0.231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4" y="-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5" grpId="0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1" b="21932"/>
          <a:stretch/>
        </p:blipFill>
        <p:spPr>
          <a:xfrm>
            <a:off x="1" y="-527401"/>
            <a:ext cx="12191998" cy="6690075"/>
          </a:xfrm>
          <a:prstGeom prst="rect">
            <a:avLst/>
          </a:prstGeom>
        </p:spPr>
      </p:pic>
      <p:sp>
        <p:nvSpPr>
          <p:cNvPr id="188418" name="1 Título"/>
          <p:cNvSpPr>
            <a:spLocks noGrp="1"/>
          </p:cNvSpPr>
          <p:nvPr>
            <p:ph type="title"/>
          </p:nvPr>
        </p:nvSpPr>
        <p:spPr>
          <a:xfrm>
            <a:off x="0" y="25541"/>
            <a:ext cx="12191999" cy="876294"/>
          </a:xfrm>
          <a:solidFill>
            <a:schemeClr val="bg1">
              <a:lumMod val="65000"/>
              <a:alpha val="80000"/>
            </a:schemeClr>
          </a:solidFill>
        </p:spPr>
        <p:txBody>
          <a:bodyPr vert="horz" lIns="91380" tIns="45719" rIns="91380" bIns="45719" rtlCol="0" anchor="ctr">
            <a:normAutofit/>
          </a:bodyPr>
          <a:lstStyle/>
          <a:p>
            <a:pPr algn="ctr"/>
            <a:r>
              <a:rPr lang="es-AR" altLang="es-AR" sz="2800" b="1" dirty="0">
                <a:latin typeface="+mn-lt"/>
                <a:cs typeface="Arial" panose="020B0604020202020204" pitchFamily="34" charset="0"/>
              </a:rPr>
              <a:t>Alfalfa y su relación con el 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5814" y="1412776"/>
            <a:ext cx="4128459" cy="4416489"/>
          </a:xfrm>
          <a:solidFill>
            <a:schemeClr val="bg1">
              <a:lumMod val="65000"/>
              <a:alpha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AR" sz="1700" b="1" dirty="0"/>
          </a:p>
          <a:p>
            <a:pPr marL="0" indent="0" algn="ctr">
              <a:buNone/>
            </a:pPr>
            <a:r>
              <a:rPr lang="es-AR" sz="1700" b="1" dirty="0"/>
              <a:t>Fertilización con N en la  producción de alfalfa </a:t>
            </a:r>
          </a:p>
          <a:p>
            <a:pPr marL="0" indent="0" algn="ctr">
              <a:buNone/>
            </a:pPr>
            <a:r>
              <a:rPr lang="es-AR" sz="1200" b="1" dirty="0"/>
              <a:t>(</a:t>
            </a:r>
            <a:r>
              <a:rPr lang="es-AR" sz="1200" b="1" dirty="0" err="1"/>
              <a:t>Hannaway</a:t>
            </a:r>
            <a:r>
              <a:rPr lang="es-AR" sz="1200" b="1" dirty="0"/>
              <a:t>, DB; </a:t>
            </a:r>
            <a:r>
              <a:rPr lang="es-AR" sz="1200" b="1" dirty="0" err="1"/>
              <a:t>Shuler</a:t>
            </a:r>
            <a:r>
              <a:rPr lang="es-AR" sz="1200" b="1" dirty="0"/>
              <a:t>, PE. 1993) </a:t>
            </a:r>
          </a:p>
          <a:p>
            <a:pPr marL="0" indent="0" algn="ctr">
              <a:buNone/>
            </a:pPr>
            <a:r>
              <a:rPr lang="es-AR" sz="1200" b="1" dirty="0"/>
              <a:t>      (Universidad Estatal de </a:t>
            </a:r>
            <a:r>
              <a:rPr lang="es-AR" sz="1200" b="1" dirty="0" err="1"/>
              <a:t>Oregon</a:t>
            </a:r>
            <a:r>
              <a:rPr lang="es-AR" sz="1200" b="1" dirty="0"/>
              <a:t>)</a:t>
            </a:r>
          </a:p>
          <a:p>
            <a:endParaRPr lang="es-AR" sz="2133" b="1" dirty="0"/>
          </a:p>
          <a:p>
            <a:pPr marL="0" indent="0" algn="ctr">
              <a:buNone/>
            </a:pPr>
            <a:r>
              <a:rPr lang="es-AR" sz="1700" b="1" dirty="0"/>
              <a:t>Recomiendan fertilizar con 50 a 125 kg N/ha cuando:</a:t>
            </a:r>
          </a:p>
          <a:p>
            <a:endParaRPr lang="es-AR" sz="2133" b="1" dirty="0"/>
          </a:p>
          <a:p>
            <a:pPr marL="0" indent="0" algn="ctr">
              <a:buNone/>
            </a:pPr>
            <a:r>
              <a:rPr lang="es-AR" sz="2133" b="1" dirty="0"/>
              <a:t>- </a:t>
            </a:r>
            <a:r>
              <a:rPr lang="es-AR" sz="1600" b="1" dirty="0"/>
              <a:t>NO3 estén debajo de 15 PPM.</a:t>
            </a:r>
          </a:p>
          <a:p>
            <a:pPr marL="0" indent="0" algn="ctr">
              <a:buNone/>
            </a:pPr>
            <a:r>
              <a:rPr lang="es-AR" sz="1600" b="1" dirty="0"/>
              <a:t>- Materia orgánica debajo de 1,5%</a:t>
            </a:r>
          </a:p>
          <a:p>
            <a:pPr marL="0" indent="0" algn="ctr">
              <a:buNone/>
            </a:pPr>
            <a:r>
              <a:rPr lang="es-AR" sz="1600" b="1" dirty="0"/>
              <a:t>- PH debajo de 6,2. </a:t>
            </a: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9" t="5945" b="18978"/>
          <a:stretch/>
        </p:blipFill>
        <p:spPr>
          <a:xfrm>
            <a:off x="9552383" y="1412776"/>
            <a:ext cx="2308447" cy="304161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1412777"/>
            <a:ext cx="2303712" cy="30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180" y="4659847"/>
            <a:ext cx="1675033" cy="116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36" y="1412777"/>
            <a:ext cx="2424521" cy="30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4647043"/>
            <a:ext cx="1450891" cy="115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655840" y="1412776"/>
            <a:ext cx="868764" cy="338554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Nitratos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027436" y="1412776"/>
            <a:ext cx="503664" cy="338554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MO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547716" y="1412776"/>
            <a:ext cx="425116" cy="338554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pH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7 CuadroTexto">
            <a:extLst>
              <a:ext uri="{FF2B5EF4-FFF2-40B4-BE49-F238E27FC236}">
                <a16:creationId xmlns:a16="http://schemas.microsoft.com/office/drawing/2014/main" id="{A9FF66DB-7C8F-422D-9595-9C6CC2914163}"/>
              </a:ext>
            </a:extLst>
          </p:cNvPr>
          <p:cNvSpPr txBox="1"/>
          <p:nvPr/>
        </p:nvSpPr>
        <p:spPr>
          <a:xfrm>
            <a:off x="0" y="616267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C12F2C9-A03F-406B-8808-8C09F4FCCE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248536"/>
            <a:ext cx="2425684" cy="37650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2049C09-A3D2-4D97-B233-6E0BE7842AE4}"/>
              </a:ext>
            </a:extLst>
          </p:cNvPr>
          <p:cNvSpPr/>
          <p:nvPr/>
        </p:nvSpPr>
        <p:spPr>
          <a:xfrm>
            <a:off x="9557118" y="4647043"/>
            <a:ext cx="2303712" cy="115648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b="1" dirty="0">
                <a:solidFill>
                  <a:schemeClr val="tx1"/>
                </a:solidFill>
              </a:rPr>
              <a:t>¿No deberíamos revisar los pH y la nutrición nitrogenada de los lotes de alfalfa? </a:t>
            </a:r>
            <a:endParaRPr lang="es-AR" sz="1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0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 Imagen">
            <a:extLst>
              <a:ext uri="{FF2B5EF4-FFF2-40B4-BE49-F238E27FC236}">
                <a16:creationId xmlns:a16="http://schemas.microsoft.com/office/drawing/2014/main" id="{46AB9A0E-B2B0-48ED-9BC5-043408631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9" t="5945" b="18978"/>
          <a:stretch/>
        </p:blipFill>
        <p:spPr>
          <a:xfrm>
            <a:off x="320396" y="1654175"/>
            <a:ext cx="2901259" cy="3822700"/>
          </a:xfrm>
          <a:prstGeom prst="rect">
            <a:avLst/>
          </a:prstGeom>
        </p:spPr>
      </p:pic>
      <p:graphicFrame>
        <p:nvGraphicFramePr>
          <p:cNvPr id="5" name="4 Marcador de contenido">
            <a:extLst>
              <a:ext uri="{FF2B5EF4-FFF2-40B4-BE49-F238E27FC236}">
                <a16:creationId xmlns:a16="http://schemas.microsoft.com/office/drawing/2014/main" id="{4EB0E92D-4525-4862-BB51-2B3D99E6EE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509920"/>
              </p:ext>
            </p:extLst>
          </p:nvPr>
        </p:nvGraphicFramePr>
        <p:xfrm>
          <a:off x="3573463" y="1682750"/>
          <a:ext cx="4114800" cy="259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10 </a:t>
                      </a:r>
                      <a:r>
                        <a:rPr lang="es-AR" sz="1600" dirty="0" err="1"/>
                        <a:t>tons</a:t>
                      </a:r>
                      <a:r>
                        <a:rPr lang="es-AR" sz="1600" dirty="0"/>
                        <a:t> de Ms/ha consumen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300 kg de N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35 kg P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300 kg Potasio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110 kg de  Ca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25 kg Mg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35 kg de S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5 CuadroTexto">
            <a:extLst>
              <a:ext uri="{FF2B5EF4-FFF2-40B4-BE49-F238E27FC236}">
                <a16:creationId xmlns:a16="http://schemas.microsoft.com/office/drawing/2014/main" id="{247B6D4C-6530-4804-9023-92DB5B993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650" y="4389437"/>
            <a:ext cx="2298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1000" b="1" dirty="0"/>
              <a:t>Fuente: </a:t>
            </a:r>
            <a:r>
              <a:rPr lang="es-AR" altLang="es-AR" sz="1000" b="1" dirty="0" err="1"/>
              <a:t>Fontanetto</a:t>
            </a:r>
            <a:r>
              <a:rPr lang="es-AR" altLang="es-AR" sz="1000" b="1" dirty="0"/>
              <a:t>, H. INTA </a:t>
            </a:r>
            <a:r>
              <a:rPr lang="es-AR" altLang="es-AR" sz="1000" b="1" dirty="0" err="1"/>
              <a:t>Rafela</a:t>
            </a:r>
            <a:endParaRPr lang="es-AR" altLang="es-AR" sz="1000" b="1" dirty="0"/>
          </a:p>
        </p:txBody>
      </p:sp>
      <p:graphicFrame>
        <p:nvGraphicFramePr>
          <p:cNvPr id="7" name="4 Marcador de contenido">
            <a:extLst>
              <a:ext uri="{FF2B5EF4-FFF2-40B4-BE49-F238E27FC236}">
                <a16:creationId xmlns:a16="http://schemas.microsoft.com/office/drawing/2014/main" id="{00EB335A-22F7-4CBA-9483-59D392FBC7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2916921"/>
              </p:ext>
            </p:extLst>
          </p:nvPr>
        </p:nvGraphicFramePr>
        <p:xfrm>
          <a:off x="7747000" y="1682750"/>
          <a:ext cx="4114800" cy="259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Kg de soja grano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5.000 kg/ha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6.000 kg/ha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15.000 kg/ha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35.000 kg/ha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9.000 kg/ha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/>
                        <a:t>7.000 kg/ha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5E03B03-6814-42B9-816F-591F768E00F4}"/>
              </a:ext>
            </a:extLst>
          </p:cNvPr>
          <p:cNvSpPr/>
          <p:nvPr/>
        </p:nvSpPr>
        <p:spPr>
          <a:xfrm>
            <a:off x="3573464" y="3162300"/>
            <a:ext cx="8288336" cy="695325"/>
          </a:xfrm>
          <a:prstGeom prst="roundRect">
            <a:avLst/>
          </a:prstGeom>
          <a:solidFill>
            <a:srgbClr val="FF0000">
              <a:alpha val="2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1F19D177-AD4C-4DAD-A157-AA54064CE0CF}"/>
              </a:ext>
            </a:extLst>
          </p:cNvPr>
          <p:cNvSpPr txBox="1">
            <a:spLocks/>
          </p:cNvSpPr>
          <p:nvPr/>
        </p:nvSpPr>
        <p:spPr>
          <a:xfrm>
            <a:off x="0" y="301766"/>
            <a:ext cx="12191999" cy="87629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380" tIns="45719" rIns="91380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altLang="es-AR" sz="2800" b="1" dirty="0">
                <a:latin typeface="+mn-lt"/>
                <a:cs typeface="Arial" panose="020B0604020202020204" pitchFamily="34" charset="0"/>
              </a:rPr>
              <a:t>Enemigos silenciosos que limitan la expresión del potencial de rendimiento 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EDD10CD-4344-46EA-B872-7FD3F86B9D46}"/>
              </a:ext>
            </a:extLst>
          </p:cNvPr>
          <p:cNvSpPr/>
          <p:nvPr/>
        </p:nvSpPr>
        <p:spPr>
          <a:xfrm>
            <a:off x="3573464" y="4870315"/>
            <a:ext cx="8288336" cy="695325"/>
          </a:xfrm>
          <a:prstGeom prst="roundRect">
            <a:avLst/>
          </a:prstGeom>
          <a:solidFill>
            <a:srgbClr val="FF0000">
              <a:alpha val="2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La suficiencia de Calcio y Magnesio son determinantes para que los pH no sean ácidos y son los principales estabilizadores de los agregados del suelo junto con la materia orgánica.  </a:t>
            </a:r>
            <a:endParaRPr lang="es-AR" sz="1600" dirty="0">
              <a:solidFill>
                <a:schemeClr val="tx1"/>
              </a:solidFill>
            </a:endParaRPr>
          </a:p>
        </p:txBody>
      </p:sp>
      <p:sp>
        <p:nvSpPr>
          <p:cNvPr id="12" name="7 CuadroTexto">
            <a:extLst>
              <a:ext uri="{FF2B5EF4-FFF2-40B4-BE49-F238E27FC236}">
                <a16:creationId xmlns:a16="http://schemas.microsoft.com/office/drawing/2014/main" id="{786A5D8C-62A5-4951-8219-21E3B7956A11}"/>
              </a:ext>
            </a:extLst>
          </p:cNvPr>
          <p:cNvSpPr txBox="1"/>
          <p:nvPr/>
        </p:nvSpPr>
        <p:spPr>
          <a:xfrm>
            <a:off x="0" y="616267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FCDD52C-9FFE-40DE-AB66-0556F5E1F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248536"/>
            <a:ext cx="2425684" cy="3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2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BB24FD1-DF32-4B00-881C-EEA0AACAA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5" r="3074" b="19077"/>
          <a:stretch/>
        </p:blipFill>
        <p:spPr>
          <a:xfrm rot="16200000">
            <a:off x="5514440" y="-514891"/>
            <a:ext cx="5683250" cy="7671879"/>
          </a:xfrm>
        </p:spPr>
      </p:pic>
      <p:sp>
        <p:nvSpPr>
          <p:cNvPr id="6" name="7 CuadroTexto">
            <a:extLst>
              <a:ext uri="{FF2B5EF4-FFF2-40B4-BE49-F238E27FC236}">
                <a16:creationId xmlns:a16="http://schemas.microsoft.com/office/drawing/2014/main" id="{DF99C9DC-3AA1-4CDE-B122-C044D40E46F2}"/>
              </a:ext>
            </a:extLst>
          </p:cNvPr>
          <p:cNvSpPr txBox="1"/>
          <p:nvPr/>
        </p:nvSpPr>
        <p:spPr>
          <a:xfrm>
            <a:off x="0" y="616267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540035F-A224-443E-A90E-0A890C1B8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248536"/>
            <a:ext cx="2425684" cy="376505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76CC239C-5FCB-460A-961B-3EAD91870199}"/>
              </a:ext>
            </a:extLst>
          </p:cNvPr>
          <p:cNvSpPr/>
          <p:nvPr/>
        </p:nvSpPr>
        <p:spPr>
          <a:xfrm>
            <a:off x="8482012" y="3476625"/>
            <a:ext cx="404813" cy="390525"/>
          </a:xfrm>
          <a:prstGeom prst="ellipse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B79CFB7-A9DA-4FFA-A3AD-8CF4B385BEDE}"/>
              </a:ext>
            </a:extLst>
          </p:cNvPr>
          <p:cNvSpPr/>
          <p:nvPr/>
        </p:nvSpPr>
        <p:spPr>
          <a:xfrm>
            <a:off x="8977312" y="2733675"/>
            <a:ext cx="404813" cy="390525"/>
          </a:xfrm>
          <a:prstGeom prst="ellipse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Flecha: arriba y abajo 10">
            <a:extLst>
              <a:ext uri="{FF2B5EF4-FFF2-40B4-BE49-F238E27FC236}">
                <a16:creationId xmlns:a16="http://schemas.microsoft.com/office/drawing/2014/main" id="{EBA637F5-B17F-4F45-B86E-C087BE5C36ED}"/>
              </a:ext>
            </a:extLst>
          </p:cNvPr>
          <p:cNvSpPr/>
          <p:nvPr/>
        </p:nvSpPr>
        <p:spPr>
          <a:xfrm>
            <a:off x="4606724" y="1790700"/>
            <a:ext cx="1065409" cy="3352800"/>
          </a:xfrm>
          <a:prstGeom prst="up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400" dirty="0"/>
              <a:t>Maceta de exploración </a:t>
            </a:r>
          </a:p>
          <a:p>
            <a:pPr algn="ctr"/>
            <a:r>
              <a:rPr lang="es-ES" sz="1400" dirty="0"/>
              <a:t>de agua y nutrientes</a:t>
            </a:r>
            <a:endParaRPr lang="es-AR" sz="1400" dirty="0"/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D1060816-7FD5-468E-8DB3-E15E27204D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0382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380" tIns="45719" rIns="91380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altLang="es-AR" sz="2600" b="1" dirty="0">
                <a:latin typeface="+mn-lt"/>
                <a:cs typeface="Arial" panose="020B0604020202020204" pitchFamily="34" charset="0"/>
              </a:rPr>
              <a:t>Enemigos silenciosos que limitan la expresión del potencial de rendimiento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F789A95-07D3-48E1-99B0-820C66D48D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" b="7355"/>
          <a:stretch/>
        </p:blipFill>
        <p:spPr>
          <a:xfrm>
            <a:off x="690557" y="1188472"/>
            <a:ext cx="2981325" cy="451915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0BE0D56-BCCE-4347-A2DA-C2109314E8F5}"/>
              </a:ext>
            </a:extLst>
          </p:cNvPr>
          <p:cNvSpPr txBox="1"/>
          <p:nvPr/>
        </p:nvSpPr>
        <p:spPr>
          <a:xfrm flipH="1">
            <a:off x="681029" y="5707627"/>
            <a:ext cx="2990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San Cristóbal (</a:t>
            </a:r>
            <a:r>
              <a:rPr lang="es-ES" sz="1200" b="1" dirty="0" err="1"/>
              <a:t>Sta</a:t>
            </a:r>
            <a:r>
              <a:rPr lang="es-ES" sz="1200" b="1" dirty="0"/>
              <a:t> Fe)</a:t>
            </a:r>
          </a:p>
          <a:p>
            <a:pPr algn="ctr"/>
            <a:r>
              <a:rPr lang="es-ES" sz="1200" b="1" dirty="0"/>
              <a:t>Sequía 2022 </a:t>
            </a:r>
            <a:endParaRPr lang="es-AR" sz="1200" b="1" dirty="0"/>
          </a:p>
        </p:txBody>
      </p:sp>
      <p:sp>
        <p:nvSpPr>
          <p:cNvPr id="18" name="Flecha: arriba y abajo 17">
            <a:extLst>
              <a:ext uri="{FF2B5EF4-FFF2-40B4-BE49-F238E27FC236}">
                <a16:creationId xmlns:a16="http://schemas.microsoft.com/office/drawing/2014/main" id="{C72418AF-8C24-4363-AF42-4879F8FCB940}"/>
              </a:ext>
            </a:extLst>
          </p:cNvPr>
          <p:cNvSpPr/>
          <p:nvPr/>
        </p:nvSpPr>
        <p:spPr>
          <a:xfrm>
            <a:off x="9190299" y="2465408"/>
            <a:ext cx="404813" cy="1944546"/>
          </a:xfrm>
          <a:prstGeom prst="upDownArrow">
            <a:avLst/>
          </a:prstGeom>
          <a:solidFill>
            <a:srgbClr val="0020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AR" sz="14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DC2B52-70B8-4788-A0D5-6319C60548E8}"/>
              </a:ext>
            </a:extLst>
          </p:cNvPr>
          <p:cNvSpPr/>
          <p:nvPr/>
        </p:nvSpPr>
        <p:spPr>
          <a:xfrm>
            <a:off x="4520125" y="1030802"/>
            <a:ext cx="2551812" cy="4550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Si los agregados son inestables…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307589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6771 -0.124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9505 0.120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6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9124F09A-D0E5-4F53-8F8A-477931C9F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11" y="1236097"/>
            <a:ext cx="2542023" cy="4519154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A9128FD-395C-4B7E-A4B2-341BC2A3D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" b="7355"/>
          <a:stretch/>
        </p:blipFill>
        <p:spPr>
          <a:xfrm>
            <a:off x="300032" y="1236097"/>
            <a:ext cx="2981325" cy="45191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261942E-90C7-4AE0-AF8E-7D7C467830EB}"/>
              </a:ext>
            </a:extLst>
          </p:cNvPr>
          <p:cNvSpPr txBox="1"/>
          <p:nvPr/>
        </p:nvSpPr>
        <p:spPr>
          <a:xfrm flipH="1">
            <a:off x="290503" y="5812402"/>
            <a:ext cx="843915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San Cristóbal (</a:t>
            </a:r>
            <a:r>
              <a:rPr lang="es-ES" sz="1200" b="1" dirty="0" err="1"/>
              <a:t>Sta</a:t>
            </a:r>
            <a:r>
              <a:rPr lang="es-ES" sz="1200" b="1" dirty="0"/>
              <a:t> Fe). Sequía 2022 </a:t>
            </a:r>
            <a:endParaRPr lang="es-AR" sz="1200" b="1" dirty="0"/>
          </a:p>
        </p:txBody>
      </p:sp>
      <p:sp>
        <p:nvSpPr>
          <p:cNvPr id="6" name="7 CuadroTexto">
            <a:extLst>
              <a:ext uri="{FF2B5EF4-FFF2-40B4-BE49-F238E27FC236}">
                <a16:creationId xmlns:a16="http://schemas.microsoft.com/office/drawing/2014/main" id="{3E5176D3-134E-4344-89EB-867369DC80CF}"/>
              </a:ext>
            </a:extLst>
          </p:cNvPr>
          <p:cNvSpPr txBox="1"/>
          <p:nvPr/>
        </p:nvSpPr>
        <p:spPr>
          <a:xfrm>
            <a:off x="0" y="621619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FA45CE-972E-4ED1-89C4-7B2543B50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24736"/>
            <a:ext cx="2425684" cy="3765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F403B6-4A2E-4AC9-BB52-F4280A8ED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38" y="1236097"/>
            <a:ext cx="2542024" cy="4519154"/>
          </a:xfrm>
          <a:prstGeom prst="rect">
            <a:avLst/>
          </a:prstGeom>
        </p:spPr>
      </p:pic>
      <p:sp>
        <p:nvSpPr>
          <p:cNvPr id="13" name="1 Título">
            <a:extLst>
              <a:ext uri="{FF2B5EF4-FFF2-40B4-BE49-F238E27FC236}">
                <a16:creationId xmlns:a16="http://schemas.microsoft.com/office/drawing/2014/main" id="{D5068B99-DCCB-402A-97E3-17C33B7E5FDE}"/>
              </a:ext>
            </a:extLst>
          </p:cNvPr>
          <p:cNvSpPr txBox="1">
            <a:spLocks/>
          </p:cNvSpPr>
          <p:nvPr/>
        </p:nvSpPr>
        <p:spPr>
          <a:xfrm>
            <a:off x="0" y="303282"/>
            <a:ext cx="12191999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380" tIns="45719" rIns="91380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altLang="es-AR" sz="2600" b="1" dirty="0">
                <a:latin typeface="+mn-lt"/>
                <a:cs typeface="Arial" panose="020B0604020202020204" pitchFamily="34" charset="0"/>
              </a:rPr>
              <a:t>Enemigos silenciosos que limitan la expresión del potencial de rendimiento 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A5E8649C-D459-4731-A3EA-757EB2F2936E}"/>
              </a:ext>
            </a:extLst>
          </p:cNvPr>
          <p:cNvSpPr/>
          <p:nvPr/>
        </p:nvSpPr>
        <p:spPr>
          <a:xfrm>
            <a:off x="2266950" y="3086100"/>
            <a:ext cx="1457325" cy="2571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FAAC89A5-E7B8-4C0F-9EBA-2A17BA607DDC}"/>
              </a:ext>
            </a:extLst>
          </p:cNvPr>
          <p:cNvSpPr/>
          <p:nvPr/>
        </p:nvSpPr>
        <p:spPr>
          <a:xfrm>
            <a:off x="7010400" y="3762375"/>
            <a:ext cx="1447800" cy="866775"/>
          </a:xfrm>
          <a:prstGeom prst="roundRect">
            <a:avLst/>
          </a:prstGeom>
          <a:noFill/>
          <a:ln w="603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17" name="4 Tabla">
            <a:extLst>
              <a:ext uri="{FF2B5EF4-FFF2-40B4-BE49-F238E27FC236}">
                <a16:creationId xmlns:a16="http://schemas.microsoft.com/office/drawing/2014/main" id="{11A09791-3EB3-4B84-876C-42E5DE15B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855689"/>
              </p:ext>
            </p:extLst>
          </p:nvPr>
        </p:nvGraphicFramePr>
        <p:xfrm>
          <a:off x="8799949" y="1236097"/>
          <a:ext cx="3287276" cy="4531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655"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Fuente</a:t>
                      </a: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Ubicación del dato</a:t>
                      </a: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Precipitaciones por ton Ms</a:t>
                      </a:r>
                      <a:r>
                        <a:rPr lang="es-AR" sz="1200" baseline="0" dirty="0">
                          <a:solidFill>
                            <a:schemeClr val="bg1"/>
                          </a:solidFill>
                        </a:rPr>
                        <a:t> obtenida</a:t>
                      </a:r>
                      <a:endParaRPr lang="es-AR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9763">
                <a:tc>
                  <a:txBody>
                    <a:bodyPr/>
                    <a:lstStyle/>
                    <a:p>
                      <a:pPr algn="ctr"/>
                      <a:r>
                        <a:rPr lang="es-AR" sz="1200" dirty="0" err="1">
                          <a:solidFill>
                            <a:schemeClr val="bg1"/>
                          </a:solidFill>
                        </a:rPr>
                        <a:t>Sammis</a:t>
                      </a:r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 (1981); </a:t>
                      </a:r>
                    </a:p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Donovan (1983)</a:t>
                      </a: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Semiárido</a:t>
                      </a: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83 mm</a:t>
                      </a: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8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200" dirty="0" err="1">
                          <a:solidFill>
                            <a:schemeClr val="bg1"/>
                          </a:solidFill>
                        </a:rPr>
                        <a:t>Heichel</a:t>
                      </a:r>
                      <a:r>
                        <a:rPr lang="es-AR" sz="1200" baseline="0" dirty="0">
                          <a:solidFill>
                            <a:schemeClr val="bg1"/>
                          </a:solidFill>
                        </a:rPr>
                        <a:t> (1983)</a:t>
                      </a:r>
                      <a:endParaRPr lang="es-AR" sz="1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AR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Media de muchas mediciones</a:t>
                      </a: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56 mm</a:t>
                      </a:r>
                      <a:r>
                        <a:rPr lang="es-AR" sz="1200" baseline="0" dirty="0">
                          <a:solidFill>
                            <a:schemeClr val="bg1"/>
                          </a:solidFill>
                        </a:rPr>
                        <a:t> a </a:t>
                      </a:r>
                    </a:p>
                    <a:p>
                      <a:pPr algn="ctr"/>
                      <a:r>
                        <a:rPr lang="es-AR" sz="1200" baseline="0" dirty="0">
                          <a:solidFill>
                            <a:schemeClr val="bg1"/>
                          </a:solidFill>
                        </a:rPr>
                        <a:t>73 mm</a:t>
                      </a:r>
                      <a:endParaRPr lang="es-AR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655"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López</a:t>
                      </a:r>
                      <a:r>
                        <a:rPr lang="es-AR" sz="1200" baseline="0" dirty="0">
                          <a:solidFill>
                            <a:schemeClr val="bg1"/>
                          </a:solidFill>
                        </a:rPr>
                        <a:t> (1997)</a:t>
                      </a:r>
                      <a:endParaRPr lang="es-AR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Córdoba</a:t>
                      </a:r>
                    </a:p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 (con riego)</a:t>
                      </a: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55 mm</a:t>
                      </a: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655">
                <a:tc>
                  <a:txBody>
                    <a:bodyPr/>
                    <a:lstStyle/>
                    <a:p>
                      <a:pPr algn="ctr"/>
                      <a:r>
                        <a:rPr lang="es-AR" sz="1200" dirty="0" err="1">
                          <a:solidFill>
                            <a:schemeClr val="bg1"/>
                          </a:solidFill>
                        </a:rPr>
                        <a:t>Spada</a:t>
                      </a:r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 (2000)</a:t>
                      </a: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Catamarca</a:t>
                      </a:r>
                    </a:p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 (con</a:t>
                      </a:r>
                      <a:r>
                        <a:rPr lang="es-AR" sz="1200" baseline="0" dirty="0">
                          <a:solidFill>
                            <a:schemeClr val="bg1"/>
                          </a:solidFill>
                        </a:rPr>
                        <a:t> riego)</a:t>
                      </a:r>
                      <a:endParaRPr lang="es-AR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37 mm</a:t>
                      </a: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717"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Romero (1977)</a:t>
                      </a: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Bs As.</a:t>
                      </a:r>
                      <a:r>
                        <a:rPr lang="es-AR" sz="1200" baseline="0" dirty="0">
                          <a:solidFill>
                            <a:schemeClr val="bg1"/>
                          </a:solidFill>
                        </a:rPr>
                        <a:t> Sin </a:t>
                      </a:r>
                      <a:r>
                        <a:rPr lang="es-AR" sz="1200" baseline="0" dirty="0" err="1">
                          <a:solidFill>
                            <a:schemeClr val="bg1"/>
                          </a:solidFill>
                        </a:rPr>
                        <a:t>fert</a:t>
                      </a:r>
                      <a:r>
                        <a:rPr lang="es-AR" sz="1200" baseline="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es-AR" sz="1200" baseline="0" dirty="0">
                          <a:solidFill>
                            <a:schemeClr val="bg1"/>
                          </a:solidFill>
                        </a:rPr>
                        <a:t>Bs As </a:t>
                      </a:r>
                      <a:r>
                        <a:rPr lang="es-AR" sz="1200" baseline="0" dirty="0" err="1">
                          <a:solidFill>
                            <a:schemeClr val="bg1"/>
                          </a:solidFill>
                        </a:rPr>
                        <a:t>fert</a:t>
                      </a:r>
                      <a:r>
                        <a:rPr lang="es-AR" sz="1200" baseline="0" dirty="0">
                          <a:solidFill>
                            <a:schemeClr val="bg1"/>
                          </a:solidFill>
                        </a:rPr>
                        <a:t> con P y S</a:t>
                      </a:r>
                      <a:endParaRPr lang="es-AR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111 mm</a:t>
                      </a:r>
                    </a:p>
                    <a:p>
                      <a:pPr algn="ctr"/>
                      <a:r>
                        <a:rPr lang="es-AR" sz="1200" dirty="0">
                          <a:solidFill>
                            <a:schemeClr val="bg1"/>
                          </a:solidFill>
                        </a:rPr>
                        <a:t>71 mm</a:t>
                      </a:r>
                    </a:p>
                  </a:txBody>
                  <a:tcPr marL="91453" marR="91453" marT="45727" marB="45727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89C1A816-8BE1-4ACC-A4C5-70B3C5750E69}"/>
              </a:ext>
            </a:extLst>
          </p:cNvPr>
          <p:cNvSpPr txBox="1"/>
          <p:nvPr/>
        </p:nvSpPr>
        <p:spPr>
          <a:xfrm flipH="1">
            <a:off x="8799949" y="5802101"/>
            <a:ext cx="328727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La alfalfa en Argentina (2007) </a:t>
            </a:r>
            <a:endParaRPr lang="es-AR" sz="1200" b="1" dirty="0"/>
          </a:p>
        </p:txBody>
      </p:sp>
    </p:spTree>
    <p:extLst>
      <p:ext uri="{BB962C8B-B14F-4D97-AF65-F5344CB8AC3E}">
        <p14:creationId xmlns:p14="http://schemas.microsoft.com/office/powerpoint/2010/main" val="325103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9124F09A-D0E5-4F53-8F8A-477931C9F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11" y="1236097"/>
            <a:ext cx="2542023" cy="4519154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A9128FD-395C-4B7E-A4B2-341BC2A3D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" b="7355"/>
          <a:stretch/>
        </p:blipFill>
        <p:spPr>
          <a:xfrm>
            <a:off x="300032" y="1236097"/>
            <a:ext cx="2981325" cy="45191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261942E-90C7-4AE0-AF8E-7D7C467830EB}"/>
              </a:ext>
            </a:extLst>
          </p:cNvPr>
          <p:cNvSpPr txBox="1"/>
          <p:nvPr/>
        </p:nvSpPr>
        <p:spPr>
          <a:xfrm flipH="1">
            <a:off x="290503" y="5812402"/>
            <a:ext cx="572353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San Cristóbal (</a:t>
            </a:r>
            <a:r>
              <a:rPr lang="es-ES" sz="1200" b="1" dirty="0" err="1"/>
              <a:t>Sta</a:t>
            </a:r>
            <a:r>
              <a:rPr lang="es-ES" sz="1200" b="1" dirty="0"/>
              <a:t> Fe). Sequía 2022 </a:t>
            </a:r>
            <a:endParaRPr lang="es-AR" sz="1200" b="1" dirty="0"/>
          </a:p>
        </p:txBody>
      </p:sp>
      <p:sp>
        <p:nvSpPr>
          <p:cNvPr id="6" name="7 CuadroTexto">
            <a:extLst>
              <a:ext uri="{FF2B5EF4-FFF2-40B4-BE49-F238E27FC236}">
                <a16:creationId xmlns:a16="http://schemas.microsoft.com/office/drawing/2014/main" id="{3E5176D3-134E-4344-89EB-867369DC80CF}"/>
              </a:ext>
            </a:extLst>
          </p:cNvPr>
          <p:cNvSpPr txBox="1"/>
          <p:nvPr/>
        </p:nvSpPr>
        <p:spPr>
          <a:xfrm>
            <a:off x="0" y="621619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FA45CE-972E-4ED1-89C4-7B2543B50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24736"/>
            <a:ext cx="2425684" cy="376505"/>
          </a:xfrm>
          <a:prstGeom prst="rect">
            <a:avLst/>
          </a:prstGeom>
        </p:spPr>
      </p:pic>
      <p:sp>
        <p:nvSpPr>
          <p:cNvPr id="13" name="1 Título">
            <a:extLst>
              <a:ext uri="{FF2B5EF4-FFF2-40B4-BE49-F238E27FC236}">
                <a16:creationId xmlns:a16="http://schemas.microsoft.com/office/drawing/2014/main" id="{D5068B99-DCCB-402A-97E3-17C33B7E5FDE}"/>
              </a:ext>
            </a:extLst>
          </p:cNvPr>
          <p:cNvSpPr txBox="1">
            <a:spLocks/>
          </p:cNvSpPr>
          <p:nvPr/>
        </p:nvSpPr>
        <p:spPr>
          <a:xfrm>
            <a:off x="0" y="303282"/>
            <a:ext cx="12191999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380" tIns="45719" rIns="91380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altLang="es-AR" sz="2600" b="1" dirty="0">
                <a:latin typeface="+mn-lt"/>
                <a:cs typeface="Arial" panose="020B0604020202020204" pitchFamily="34" charset="0"/>
              </a:rPr>
              <a:t>Enemigos silenciosos que limitan la expresión del potencial de rendimiento 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A5E8649C-D459-4731-A3EA-757EB2F2936E}"/>
              </a:ext>
            </a:extLst>
          </p:cNvPr>
          <p:cNvSpPr/>
          <p:nvPr/>
        </p:nvSpPr>
        <p:spPr>
          <a:xfrm>
            <a:off x="2552694" y="3965776"/>
            <a:ext cx="2054030" cy="2769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4B472027-6A65-490F-875E-44FF5131483F}"/>
              </a:ext>
            </a:extLst>
          </p:cNvPr>
          <p:cNvSpPr txBox="1">
            <a:spLocks/>
          </p:cNvSpPr>
          <p:nvPr/>
        </p:nvSpPr>
        <p:spPr>
          <a:xfrm>
            <a:off x="6204688" y="1131322"/>
            <a:ext cx="5687280" cy="4980097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s-ES" sz="1800" dirty="0"/>
              <a:t>La mayor parte del consumo de agua proviene de las capas superiores del suelo y la alfalfa es una especie que requiere un alto consumo siendo a la vez de baja eficiencia de uso con respecto a otras especies.</a:t>
            </a:r>
          </a:p>
          <a:p>
            <a:pPr algn="just">
              <a:defRPr/>
            </a:pPr>
            <a:endParaRPr lang="es-ES" sz="1800" b="1" dirty="0"/>
          </a:p>
          <a:p>
            <a:pPr algn="just">
              <a:defRPr/>
            </a:pPr>
            <a:endParaRPr lang="es-AR" sz="1800" b="1" dirty="0"/>
          </a:p>
          <a:p>
            <a:pPr algn="just">
              <a:defRPr/>
            </a:pPr>
            <a:endParaRPr lang="es-AR" sz="1800" dirty="0"/>
          </a:p>
        </p:txBody>
      </p:sp>
      <p:pic>
        <p:nvPicPr>
          <p:cNvPr id="19" name="Marcador de contenido 5">
            <a:extLst>
              <a:ext uri="{FF2B5EF4-FFF2-40B4-BE49-F238E27FC236}">
                <a16:creationId xmlns:a16="http://schemas.microsoft.com/office/drawing/2014/main" id="{D91F3F87-47F6-42CE-BBB2-C1CFE0458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94" t="34425" r="38311" b="39307"/>
          <a:stretch/>
        </p:blipFill>
        <p:spPr>
          <a:xfrm>
            <a:off x="7172324" y="2479755"/>
            <a:ext cx="3871491" cy="2445151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F58B9864-4EAE-4845-9E95-EFAE914C85B8}"/>
              </a:ext>
            </a:extLst>
          </p:cNvPr>
          <p:cNvSpPr/>
          <p:nvPr/>
        </p:nvSpPr>
        <p:spPr>
          <a:xfrm>
            <a:off x="6360852" y="5177790"/>
            <a:ext cx="515302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Los valores medios de eficiencia en el uso del agua fluctúan entre 17 y 23 kg/</a:t>
            </a:r>
            <a:r>
              <a:rPr lang="es-ES" dirty="0" err="1"/>
              <a:t>mm.</a:t>
            </a:r>
            <a:r>
              <a:rPr lang="es-ES" dirty="0"/>
              <a:t> </a:t>
            </a:r>
          </a:p>
          <a:p>
            <a:pPr algn="just"/>
            <a:r>
              <a:rPr lang="es-ES" sz="1000" dirty="0"/>
              <a:t>                        (Wright, 1988; </a:t>
            </a:r>
            <a:r>
              <a:rPr lang="es-ES" sz="1000" dirty="0" err="1"/>
              <a:t>Grimes</a:t>
            </a:r>
            <a:r>
              <a:rPr lang="es-ES" sz="1000" dirty="0"/>
              <a:t> et al., 1992; López et al., 1997)</a:t>
            </a:r>
            <a:endParaRPr lang="es-AR" sz="1000" dirty="0"/>
          </a:p>
        </p:txBody>
      </p:sp>
    </p:spTree>
    <p:extLst>
      <p:ext uri="{BB962C8B-B14F-4D97-AF65-F5344CB8AC3E}">
        <p14:creationId xmlns:p14="http://schemas.microsoft.com/office/powerpoint/2010/main" val="108002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9124F09A-D0E5-4F53-8F8A-477931C9F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11" y="1236097"/>
            <a:ext cx="2542023" cy="4519154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A9128FD-395C-4B7E-A4B2-341BC2A3D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" b="7355"/>
          <a:stretch/>
        </p:blipFill>
        <p:spPr>
          <a:xfrm>
            <a:off x="300032" y="1236097"/>
            <a:ext cx="2981325" cy="45191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261942E-90C7-4AE0-AF8E-7D7C467830EB}"/>
              </a:ext>
            </a:extLst>
          </p:cNvPr>
          <p:cNvSpPr txBox="1"/>
          <p:nvPr/>
        </p:nvSpPr>
        <p:spPr>
          <a:xfrm flipH="1">
            <a:off x="290503" y="5812402"/>
            <a:ext cx="572353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San Cristóbal (</a:t>
            </a:r>
            <a:r>
              <a:rPr lang="es-ES" sz="1200" b="1" dirty="0" err="1"/>
              <a:t>Sta</a:t>
            </a:r>
            <a:r>
              <a:rPr lang="es-ES" sz="1200" b="1" dirty="0"/>
              <a:t> Fe). Sequía 2022 </a:t>
            </a:r>
            <a:endParaRPr lang="es-AR" sz="1200" b="1" dirty="0"/>
          </a:p>
        </p:txBody>
      </p:sp>
      <p:sp>
        <p:nvSpPr>
          <p:cNvPr id="6" name="7 CuadroTexto">
            <a:extLst>
              <a:ext uri="{FF2B5EF4-FFF2-40B4-BE49-F238E27FC236}">
                <a16:creationId xmlns:a16="http://schemas.microsoft.com/office/drawing/2014/main" id="{3E5176D3-134E-4344-89EB-867369DC80CF}"/>
              </a:ext>
            </a:extLst>
          </p:cNvPr>
          <p:cNvSpPr txBox="1"/>
          <p:nvPr/>
        </p:nvSpPr>
        <p:spPr>
          <a:xfrm>
            <a:off x="0" y="621619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FA45CE-972E-4ED1-89C4-7B2543B50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24736"/>
            <a:ext cx="2425684" cy="376505"/>
          </a:xfrm>
          <a:prstGeom prst="rect">
            <a:avLst/>
          </a:prstGeom>
        </p:spPr>
      </p:pic>
      <p:sp>
        <p:nvSpPr>
          <p:cNvPr id="13" name="1 Título">
            <a:extLst>
              <a:ext uri="{FF2B5EF4-FFF2-40B4-BE49-F238E27FC236}">
                <a16:creationId xmlns:a16="http://schemas.microsoft.com/office/drawing/2014/main" id="{D5068B99-DCCB-402A-97E3-17C33B7E5FDE}"/>
              </a:ext>
            </a:extLst>
          </p:cNvPr>
          <p:cNvSpPr txBox="1">
            <a:spLocks/>
          </p:cNvSpPr>
          <p:nvPr/>
        </p:nvSpPr>
        <p:spPr>
          <a:xfrm>
            <a:off x="0" y="303282"/>
            <a:ext cx="12191999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380" tIns="45719" rIns="91380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altLang="es-AR" sz="2600" b="1" dirty="0">
                <a:latin typeface="+mn-lt"/>
                <a:cs typeface="Arial" panose="020B0604020202020204" pitchFamily="34" charset="0"/>
              </a:rPr>
              <a:t>Enemigos silenciosos que limitan la expresión del potencial de rendimiento 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A5E8649C-D459-4731-A3EA-757EB2F2936E}"/>
              </a:ext>
            </a:extLst>
          </p:cNvPr>
          <p:cNvSpPr/>
          <p:nvPr/>
        </p:nvSpPr>
        <p:spPr>
          <a:xfrm>
            <a:off x="2552694" y="3965776"/>
            <a:ext cx="2054030" cy="2769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4B472027-6A65-490F-875E-44FF5131483F}"/>
              </a:ext>
            </a:extLst>
          </p:cNvPr>
          <p:cNvSpPr txBox="1">
            <a:spLocks/>
          </p:cNvSpPr>
          <p:nvPr/>
        </p:nvSpPr>
        <p:spPr>
          <a:xfrm>
            <a:off x="6204688" y="1236098"/>
            <a:ext cx="5687280" cy="4449510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endParaRPr lang="es-AR" sz="1800" dirty="0"/>
          </a:p>
          <a:p>
            <a:pPr algn="just">
              <a:defRPr/>
            </a:pPr>
            <a:r>
              <a:rPr lang="es-AR" sz="1800" dirty="0"/>
              <a:t>Si no hay impedimentos de suelo a los 2 años puede extraer agua de 2 m de profundidad y a partir del 3° año, puede extraer de 4 metros de profundidad o más.</a:t>
            </a:r>
          </a:p>
          <a:p>
            <a:pPr algn="just">
              <a:defRPr/>
            </a:pPr>
            <a:endParaRPr lang="es-AR" sz="1800" dirty="0"/>
          </a:p>
          <a:p>
            <a:pPr algn="just">
              <a:defRPr/>
            </a:pPr>
            <a:r>
              <a:rPr lang="es-AR" sz="1800" b="1" dirty="0" err="1"/>
              <a:t>Dardanelli</a:t>
            </a:r>
            <a:r>
              <a:rPr lang="es-AR" sz="1800" b="1" dirty="0"/>
              <a:t> y </a:t>
            </a:r>
            <a:r>
              <a:rPr lang="es-AR" sz="1800" b="1" dirty="0" err="1"/>
              <a:t>Collino</a:t>
            </a:r>
            <a:r>
              <a:rPr lang="es-AR" sz="1800" b="1" dirty="0"/>
              <a:t> (2002), establecieron en ensayos de Monarca y Victoria, que la napa freática pudo aportar entre el 15% y el 25% del agua necesaria para el desarrollo del cultivo siempre que la misma no estuviese a más de  6 m  de profundidad.</a:t>
            </a:r>
          </a:p>
          <a:p>
            <a:pPr algn="just">
              <a:defRPr/>
            </a:pPr>
            <a:endParaRPr lang="es-ES" sz="1800" b="1" dirty="0"/>
          </a:p>
          <a:p>
            <a:pPr algn="just">
              <a:defRPr/>
            </a:pPr>
            <a:r>
              <a:rPr lang="es-ES" sz="1800" b="1" dirty="0"/>
              <a:t>Es indispensable proveer al cultivo de una buena capacidad de almacenamiento de agua superficial si se pretende buscar acceso a los potenciales de rendimiento.</a:t>
            </a:r>
            <a:endParaRPr lang="es-AR" sz="1800" b="1" dirty="0"/>
          </a:p>
          <a:p>
            <a:pPr algn="just">
              <a:defRPr/>
            </a:pPr>
            <a:endParaRPr lang="es-AR" sz="1800" dirty="0"/>
          </a:p>
        </p:txBody>
      </p:sp>
    </p:spTree>
    <p:extLst>
      <p:ext uri="{BB962C8B-B14F-4D97-AF65-F5344CB8AC3E}">
        <p14:creationId xmlns:p14="http://schemas.microsoft.com/office/powerpoint/2010/main" val="170044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3B5FF23-CCD8-4542-896C-D8CC5DED04C6}"/>
              </a:ext>
            </a:extLst>
          </p:cNvPr>
          <p:cNvSpPr/>
          <p:nvPr/>
        </p:nvSpPr>
        <p:spPr>
          <a:xfrm>
            <a:off x="700086" y="1371321"/>
            <a:ext cx="10941846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Resultado productivo final</a:t>
            </a:r>
            <a:endParaRPr lang="es-AR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B7722C6-4549-4077-A325-0C7A662F4A99}"/>
              </a:ext>
            </a:extLst>
          </p:cNvPr>
          <p:cNvSpPr/>
          <p:nvPr/>
        </p:nvSpPr>
        <p:spPr>
          <a:xfrm>
            <a:off x="700086" y="2022992"/>
            <a:ext cx="2185989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Elección del cultivar</a:t>
            </a:r>
            <a:endParaRPr lang="es-AR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539AB6B-2010-4C4A-AD86-ED3EA56C7AA4}"/>
              </a:ext>
            </a:extLst>
          </p:cNvPr>
          <p:cNvSpPr/>
          <p:nvPr/>
        </p:nvSpPr>
        <p:spPr>
          <a:xfrm>
            <a:off x="3433761" y="2032517"/>
            <a:ext cx="2185989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Condiciones de uso</a:t>
            </a:r>
            <a:endParaRPr lang="es-AR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F5FC9CF-141D-4B4F-9057-95E3258E29B3}"/>
              </a:ext>
            </a:extLst>
          </p:cNvPr>
          <p:cNvSpPr/>
          <p:nvPr/>
        </p:nvSpPr>
        <p:spPr>
          <a:xfrm>
            <a:off x="6096001" y="2032517"/>
            <a:ext cx="5545932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Ambiente con serios cambios</a:t>
            </a:r>
            <a:endParaRPr lang="es-AR" dirty="0"/>
          </a:p>
        </p:txBody>
      </p:sp>
      <p:sp>
        <p:nvSpPr>
          <p:cNvPr id="14" name="7 CuadroTexto">
            <a:extLst>
              <a:ext uri="{FF2B5EF4-FFF2-40B4-BE49-F238E27FC236}">
                <a16:creationId xmlns:a16="http://schemas.microsoft.com/office/drawing/2014/main" id="{1684C1F0-02A8-4542-812B-3BC3A8727088}"/>
              </a:ext>
            </a:extLst>
          </p:cNvPr>
          <p:cNvSpPr txBox="1"/>
          <p:nvPr/>
        </p:nvSpPr>
        <p:spPr>
          <a:xfrm>
            <a:off x="0" y="620077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F8272D9-99B5-47B9-82F1-8B019896B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52263"/>
            <a:ext cx="2425684" cy="415654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7052D71-2933-4A67-9844-080A5A20BE61}"/>
              </a:ext>
            </a:extLst>
          </p:cNvPr>
          <p:cNvSpPr/>
          <p:nvPr/>
        </p:nvSpPr>
        <p:spPr>
          <a:xfrm>
            <a:off x="3433760" y="2654370"/>
            <a:ext cx="2185989" cy="1304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Siempre discutidas, pero:</a:t>
            </a:r>
          </a:p>
          <a:p>
            <a:pPr algn="ctr"/>
            <a:r>
              <a:rPr lang="es-ES" sz="1600" dirty="0"/>
              <a:t>¿Son las apropiadas? </a:t>
            </a:r>
            <a:endParaRPr lang="es-AR" sz="1600" dirty="0"/>
          </a:p>
        </p:txBody>
      </p:sp>
      <p:sp>
        <p:nvSpPr>
          <p:cNvPr id="20" name="1 Título">
            <a:extLst>
              <a:ext uri="{FF2B5EF4-FFF2-40B4-BE49-F238E27FC236}">
                <a16:creationId xmlns:a16="http://schemas.microsoft.com/office/drawing/2014/main" id="{7BE7486A-5FA3-4753-99F3-33D95E136808}"/>
              </a:ext>
            </a:extLst>
          </p:cNvPr>
          <p:cNvSpPr txBox="1">
            <a:spLocks/>
          </p:cNvSpPr>
          <p:nvPr/>
        </p:nvSpPr>
        <p:spPr>
          <a:xfrm>
            <a:off x="0" y="393769"/>
            <a:ext cx="12191999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380" tIns="45719" rIns="91380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altLang="es-AR" sz="2600" b="1" dirty="0">
                <a:latin typeface="+mn-lt"/>
                <a:cs typeface="Arial" panose="020B0604020202020204" pitchFamily="34" charset="0"/>
              </a:rPr>
              <a:t>Tormenta perfecta silenciosa que limita la expresión del potencial de rendimiento 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E55814E2-3EE9-48A7-9E1A-F9FA26DF6A9C}"/>
              </a:ext>
            </a:extLst>
          </p:cNvPr>
          <p:cNvSpPr/>
          <p:nvPr/>
        </p:nvSpPr>
        <p:spPr>
          <a:xfrm>
            <a:off x="3446356" y="4162047"/>
            <a:ext cx="2185989" cy="179096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¿Estrategia de carrera correcta?</a:t>
            </a:r>
            <a:endParaRPr lang="es-AR" sz="1600" b="1" dirty="0">
              <a:solidFill>
                <a:schemeClr val="tx1"/>
              </a:solidFill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3FF818FE-52EB-48C1-967C-6488C12F6E02}"/>
              </a:ext>
            </a:extLst>
          </p:cNvPr>
          <p:cNvSpPr/>
          <p:nvPr/>
        </p:nvSpPr>
        <p:spPr>
          <a:xfrm>
            <a:off x="6138861" y="4648087"/>
            <a:ext cx="5545932" cy="66735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¿Condiciones de carrera son acordes a la estrategia?</a:t>
            </a:r>
          </a:p>
        </p:txBody>
      </p:sp>
      <p:pic>
        <p:nvPicPr>
          <p:cNvPr id="3074" name="Picture 2" descr="Driver 61 - Which size of F1 car has been your favourite over the years?  #f1 #formula1 #driver61 #mclaren | Facebook">
            <a:extLst>
              <a:ext uri="{FF2B5EF4-FFF2-40B4-BE49-F238E27FC236}">
                <a16:creationId xmlns:a16="http://schemas.microsoft.com/office/drawing/2014/main" id="{1730625B-F37A-47D4-8388-0808197B4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83" y="2543176"/>
            <a:ext cx="1920564" cy="192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d Bull presenta el RB18, su coche para la F1 de 2022">
            <a:extLst>
              <a:ext uri="{FF2B5EF4-FFF2-40B4-BE49-F238E27FC236}">
                <a16:creationId xmlns:a16="http://schemas.microsoft.com/office/drawing/2014/main" id="{AEDC25BD-808C-4FE9-9665-DB546819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49" y="4635302"/>
            <a:ext cx="1935398" cy="129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852FF86B-9585-45D3-93F5-2B984CE5F203}"/>
              </a:ext>
            </a:extLst>
          </p:cNvPr>
          <p:cNvSpPr/>
          <p:nvPr/>
        </p:nvSpPr>
        <p:spPr>
          <a:xfrm>
            <a:off x="6101240" y="2663267"/>
            <a:ext cx="5545932" cy="1779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Graves problemas de pH que limitan el rendimiento de modo insospechado y que desencadenan quizás:</a:t>
            </a:r>
          </a:p>
          <a:p>
            <a:pPr marL="285750" indent="-285750" algn="ctr">
              <a:buFontTx/>
              <a:buChar char="-"/>
            </a:pPr>
            <a:r>
              <a:rPr lang="es-ES" sz="1600" dirty="0"/>
              <a:t>Subnutrición nitrogenada</a:t>
            </a:r>
          </a:p>
          <a:p>
            <a:pPr marL="285750" indent="-285750" algn="ctr">
              <a:buFontTx/>
              <a:buChar char="-"/>
            </a:pPr>
            <a:r>
              <a:rPr lang="es-ES" sz="1600" dirty="0"/>
              <a:t>Compactación de suelos</a:t>
            </a:r>
          </a:p>
          <a:p>
            <a:pPr marL="285750" indent="-285750" algn="ctr">
              <a:buFontTx/>
              <a:buChar char="-"/>
            </a:pPr>
            <a:r>
              <a:rPr lang="es-ES" sz="1600" dirty="0"/>
              <a:t>Restricción hídrica subclínica que sólo se manifiesta a los ojos en sequías muy notables. </a:t>
            </a:r>
            <a:endParaRPr lang="es-AR" sz="1200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7F6F6C8-0D32-4552-B23E-A5D9BB5E4A98}"/>
              </a:ext>
            </a:extLst>
          </p:cNvPr>
          <p:cNvSpPr/>
          <p:nvPr/>
        </p:nvSpPr>
        <p:spPr>
          <a:xfrm>
            <a:off x="6152361" y="5379217"/>
            <a:ext cx="5545932" cy="70788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¿No deberíamos cambiar las condiciones para que la estratégica de uso sea válida y se exprese el rinde buscado?</a:t>
            </a:r>
            <a:endParaRPr lang="es-A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9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7" grpId="0" animBg="1"/>
      <p:bldP spid="22" grpId="0" animBg="1"/>
      <p:bldP spid="23" grpId="0" animBg="1"/>
      <p:bldP spid="2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3B5FF23-CCD8-4542-896C-D8CC5DED04C6}"/>
              </a:ext>
            </a:extLst>
          </p:cNvPr>
          <p:cNvSpPr/>
          <p:nvPr/>
        </p:nvSpPr>
        <p:spPr>
          <a:xfrm>
            <a:off x="1957386" y="1609446"/>
            <a:ext cx="553139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Resultado productivo final</a:t>
            </a:r>
            <a:endParaRPr lang="es-AR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B7722C6-4549-4077-A325-0C7A662F4A99}"/>
              </a:ext>
            </a:extLst>
          </p:cNvPr>
          <p:cNvSpPr/>
          <p:nvPr/>
        </p:nvSpPr>
        <p:spPr>
          <a:xfrm>
            <a:off x="700086" y="2527817"/>
            <a:ext cx="2185989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Elección del cultivar</a:t>
            </a:r>
            <a:endParaRPr lang="es-AR" dirty="0"/>
          </a:p>
        </p:txBody>
      </p:sp>
      <p:sp>
        <p:nvSpPr>
          <p:cNvPr id="14" name="7 CuadroTexto">
            <a:extLst>
              <a:ext uri="{FF2B5EF4-FFF2-40B4-BE49-F238E27FC236}">
                <a16:creationId xmlns:a16="http://schemas.microsoft.com/office/drawing/2014/main" id="{1684C1F0-02A8-4542-812B-3BC3A8727088}"/>
              </a:ext>
            </a:extLst>
          </p:cNvPr>
          <p:cNvSpPr txBox="1"/>
          <p:nvPr/>
        </p:nvSpPr>
        <p:spPr>
          <a:xfrm>
            <a:off x="0" y="620077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F8272D9-99B5-47B9-82F1-8B019896B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52263"/>
            <a:ext cx="2425684" cy="415654"/>
          </a:xfrm>
          <a:prstGeom prst="rect">
            <a:avLst/>
          </a:prstGeom>
        </p:spPr>
      </p:pic>
      <p:pic>
        <p:nvPicPr>
          <p:cNvPr id="2050" name="Picture 2" descr="Choice Button Icon Checklist Checkpoint Symbol: vector de stock (libre de  regalías) 1038299944 | Shutterstock">
            <a:extLst>
              <a:ext uri="{FF2B5EF4-FFF2-40B4-BE49-F238E27FC236}">
                <a16:creationId xmlns:a16="http://schemas.microsoft.com/office/drawing/2014/main" id="{AC4DAD46-99B4-4E38-A82B-380813C9B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7167" r="12963" b="24034"/>
          <a:stretch/>
        </p:blipFill>
        <p:spPr bwMode="auto">
          <a:xfrm>
            <a:off x="1005671" y="3208854"/>
            <a:ext cx="15621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d Bull presenta el RB18, su coche para la F1 de 2022">
            <a:extLst>
              <a:ext uri="{FF2B5EF4-FFF2-40B4-BE49-F238E27FC236}">
                <a16:creationId xmlns:a16="http://schemas.microsoft.com/office/drawing/2014/main" id="{35A2A9F3-2BD9-4738-A060-5D947697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6" y="4633913"/>
            <a:ext cx="1907376" cy="127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 Título">
            <a:extLst>
              <a:ext uri="{FF2B5EF4-FFF2-40B4-BE49-F238E27FC236}">
                <a16:creationId xmlns:a16="http://schemas.microsoft.com/office/drawing/2014/main" id="{7BE7486A-5FA3-4753-99F3-33D95E136808}"/>
              </a:ext>
            </a:extLst>
          </p:cNvPr>
          <p:cNvSpPr txBox="1">
            <a:spLocks/>
          </p:cNvSpPr>
          <p:nvPr/>
        </p:nvSpPr>
        <p:spPr>
          <a:xfrm>
            <a:off x="0" y="393769"/>
            <a:ext cx="12191999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380" tIns="45719" rIns="91380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altLang="es-AR" sz="2600" b="1" dirty="0">
                <a:latin typeface="+mn-lt"/>
                <a:cs typeface="Arial" panose="020B0604020202020204" pitchFamily="34" charset="0"/>
              </a:rPr>
              <a:t>Tormenta perfecta silenciosa que limita la expresión del potencial de rendimiento </a:t>
            </a:r>
          </a:p>
        </p:txBody>
      </p:sp>
      <p:pic>
        <p:nvPicPr>
          <p:cNvPr id="21" name="Picture 2" descr="Gran Premio de Brasil: Verstappen arrasó con todos y se llevó el primer  puesto - El Litoral">
            <a:extLst>
              <a:ext uri="{FF2B5EF4-FFF2-40B4-BE49-F238E27FC236}">
                <a16:creationId xmlns:a16="http://schemas.microsoft.com/office/drawing/2014/main" id="{5656FAC0-44E6-4B41-A81E-A3391E849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15" y="2567811"/>
            <a:ext cx="3861766" cy="19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15865C36-71FC-404D-A3ED-C635AE98ABC8}"/>
              </a:ext>
            </a:extLst>
          </p:cNvPr>
          <p:cNvSpPr/>
          <p:nvPr/>
        </p:nvSpPr>
        <p:spPr>
          <a:xfrm>
            <a:off x="7986659" y="1634323"/>
            <a:ext cx="42139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b="1" i="0" dirty="0">
                <a:solidFill>
                  <a:srgbClr val="333333"/>
                </a:solidFill>
                <a:effectLst/>
                <a:latin typeface="LibreFranklin"/>
              </a:rPr>
              <a:t>La parrilla de salida del GP de Brasil de F1 2024:</a:t>
            </a:r>
          </a:p>
          <a:p>
            <a:pPr>
              <a:buFont typeface="+mj-lt"/>
              <a:buAutoNum type="arabicPeriod"/>
            </a:pP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Lando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Norris (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GBr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/McLaren)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George Russell (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GBr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/Mercedes)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Yuki 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Tsunoda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(JAP/RB)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Esteban 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Ocon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(FRA/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Alpine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Liam 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Lawson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(NZL/RB)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Charles Leclerc (MON/Ferrari)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Oscar 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Piastri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(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GBr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/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Mclaren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es-AR" sz="1400" i="0" dirty="0">
                <a:solidFill>
                  <a:srgbClr val="333333"/>
                </a:solidFill>
                <a:effectLst/>
                <a:latin typeface="SourceSerifPro"/>
              </a:rPr>
              <a:t>Fernando Alonso (ESP/Aston Martin)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Lance 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Stroll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(CAN/Aston Martin)</a:t>
            </a:r>
          </a:p>
          <a:p>
            <a:pPr>
              <a:buFont typeface="+mj-lt"/>
              <a:buAutoNum type="arabicPeriod"/>
            </a:pP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Valtteri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Bottas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(FIN/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Sauber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Sergio Pérez (MEX/Red Bull)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Pierre 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Gasly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(FRA/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Alpine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Lewis Hamilton (GBR/McLaren)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Oliver 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Bearman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(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GBr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/Haas)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Max 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Verstappen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(PB/Red Bull)*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Franco 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Colapinto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(ARG/Williams)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Nico 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Hülkenberg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(ALE/Haas)</a:t>
            </a:r>
          </a:p>
          <a:p>
            <a:pPr>
              <a:buFont typeface="+mj-lt"/>
              <a:buAutoNum type="arabicPeriod"/>
            </a:pP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 Zhou 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Guanyu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 (CHI/</a:t>
            </a:r>
            <a:r>
              <a:rPr lang="es-AR" sz="1400" b="0" i="0" dirty="0" err="1">
                <a:solidFill>
                  <a:srgbClr val="333333"/>
                </a:solidFill>
                <a:effectLst/>
                <a:latin typeface="SourceSerifPro"/>
              </a:rPr>
              <a:t>Sauber</a:t>
            </a:r>
            <a:r>
              <a:rPr lang="es-AR" sz="1400" b="0" i="0" dirty="0">
                <a:solidFill>
                  <a:srgbClr val="333333"/>
                </a:solidFill>
                <a:effectLst/>
                <a:latin typeface="SourceSerifPro"/>
              </a:rPr>
              <a:t>)</a:t>
            </a:r>
          </a:p>
          <a:p>
            <a:r>
              <a:rPr lang="es-AR" sz="1400" b="1" i="0" dirty="0">
                <a:solidFill>
                  <a:srgbClr val="333333"/>
                </a:solidFill>
                <a:effectLst/>
                <a:latin typeface="SourceSerifPro"/>
              </a:rPr>
              <a:t>- </a:t>
            </a:r>
            <a:r>
              <a:rPr lang="es-AR" sz="1400" i="0" dirty="0">
                <a:solidFill>
                  <a:srgbClr val="333333"/>
                </a:solidFill>
                <a:effectLst/>
                <a:latin typeface="SourceSerifPro"/>
              </a:rPr>
              <a:t>Carlos Sainz (ESP/Ferrari) saldrá desde el </a:t>
            </a:r>
            <a:r>
              <a:rPr lang="es-AR" sz="1400" i="0" dirty="0" err="1">
                <a:solidFill>
                  <a:srgbClr val="333333"/>
                </a:solidFill>
                <a:effectLst/>
                <a:latin typeface="SourceSerifPro"/>
              </a:rPr>
              <a:t>pit</a:t>
            </a:r>
            <a:r>
              <a:rPr lang="es-AR" sz="1400" i="0" dirty="0">
                <a:solidFill>
                  <a:srgbClr val="333333"/>
                </a:solidFill>
                <a:effectLst/>
                <a:latin typeface="SourceSerifPro"/>
              </a:rPr>
              <a:t> </a:t>
            </a:r>
            <a:r>
              <a:rPr lang="es-AR" sz="1400" i="0" dirty="0" err="1">
                <a:solidFill>
                  <a:srgbClr val="333333"/>
                </a:solidFill>
                <a:effectLst/>
                <a:latin typeface="SourceSerifPro"/>
              </a:rPr>
              <a:t>lane</a:t>
            </a:r>
            <a:endParaRPr lang="es-AR" sz="1400" i="0" dirty="0">
              <a:solidFill>
                <a:srgbClr val="333333"/>
              </a:solidFill>
              <a:effectLst/>
              <a:latin typeface="SourceSerifPro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8813FCA7-1180-44DA-A630-0E8DE4ED9F28}"/>
              </a:ext>
            </a:extLst>
          </p:cNvPr>
          <p:cNvSpPr/>
          <p:nvPr/>
        </p:nvSpPr>
        <p:spPr>
          <a:xfrm>
            <a:off x="7986659" y="4894275"/>
            <a:ext cx="2755892" cy="19858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0241752-EA12-40E7-A406-28C8DE4044BE}"/>
              </a:ext>
            </a:extLst>
          </p:cNvPr>
          <p:cNvSpPr/>
          <p:nvPr/>
        </p:nvSpPr>
        <p:spPr>
          <a:xfrm>
            <a:off x="3627015" y="4748530"/>
            <a:ext cx="3861766" cy="130492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Estrategia de carrera acorde a las condiciones y óptimo uso de los recursos</a:t>
            </a:r>
            <a:endParaRPr lang="es-AR" sz="1600" b="1" dirty="0">
              <a:solidFill>
                <a:schemeClr val="tx1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CA1AE6C-E7AD-4515-A2B7-88B59F3B5974}"/>
              </a:ext>
            </a:extLst>
          </p:cNvPr>
          <p:cNvSpPr/>
          <p:nvPr/>
        </p:nvSpPr>
        <p:spPr>
          <a:xfrm>
            <a:off x="3627016" y="2567811"/>
            <a:ext cx="829238" cy="1945968"/>
          </a:xfrm>
          <a:prstGeom prst="round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FA8A6B73-805B-4DC6-80B1-A9D3D8C57A28}"/>
              </a:ext>
            </a:extLst>
          </p:cNvPr>
          <p:cNvSpPr/>
          <p:nvPr/>
        </p:nvSpPr>
        <p:spPr>
          <a:xfrm>
            <a:off x="6615216" y="2569740"/>
            <a:ext cx="829238" cy="1945968"/>
          </a:xfrm>
          <a:prstGeom prst="round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10C3511D-4754-4555-8F4C-6CD1F9D22BB4}"/>
              </a:ext>
            </a:extLst>
          </p:cNvPr>
          <p:cNvSpPr/>
          <p:nvPr/>
        </p:nvSpPr>
        <p:spPr>
          <a:xfrm>
            <a:off x="7953859" y="2546546"/>
            <a:ext cx="2755892" cy="19858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DC737197-6902-4C74-8244-0DB32AEE470F}"/>
              </a:ext>
            </a:extLst>
          </p:cNvPr>
          <p:cNvSpPr/>
          <p:nvPr/>
        </p:nvSpPr>
        <p:spPr>
          <a:xfrm>
            <a:off x="7955787" y="4273102"/>
            <a:ext cx="2755892" cy="19858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Picture 2" descr="Rastrojero - Wikipedia, la enciclopedia libre">
            <a:extLst>
              <a:ext uri="{FF2B5EF4-FFF2-40B4-BE49-F238E27FC236}">
                <a16:creationId xmlns:a16="http://schemas.microsoft.com/office/drawing/2014/main" id="{073887A9-647A-4E69-A5E8-DB76449FB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6" y="4590039"/>
            <a:ext cx="1907376" cy="142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83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3B5FF23-CCD8-4542-896C-D8CC5DED04C6}"/>
              </a:ext>
            </a:extLst>
          </p:cNvPr>
          <p:cNvSpPr/>
          <p:nvPr/>
        </p:nvSpPr>
        <p:spPr>
          <a:xfrm>
            <a:off x="1957386" y="1609446"/>
            <a:ext cx="553139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Resultado productivo final</a:t>
            </a:r>
            <a:endParaRPr lang="es-AR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B7722C6-4549-4077-A325-0C7A662F4A99}"/>
              </a:ext>
            </a:extLst>
          </p:cNvPr>
          <p:cNvSpPr/>
          <p:nvPr/>
        </p:nvSpPr>
        <p:spPr>
          <a:xfrm>
            <a:off x="700086" y="2527817"/>
            <a:ext cx="2185989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Elección del cultivar</a:t>
            </a:r>
            <a:endParaRPr lang="es-AR" dirty="0"/>
          </a:p>
        </p:txBody>
      </p:sp>
      <p:sp>
        <p:nvSpPr>
          <p:cNvPr id="14" name="7 CuadroTexto">
            <a:extLst>
              <a:ext uri="{FF2B5EF4-FFF2-40B4-BE49-F238E27FC236}">
                <a16:creationId xmlns:a16="http://schemas.microsoft.com/office/drawing/2014/main" id="{1684C1F0-02A8-4542-812B-3BC3A8727088}"/>
              </a:ext>
            </a:extLst>
          </p:cNvPr>
          <p:cNvSpPr txBox="1"/>
          <p:nvPr/>
        </p:nvSpPr>
        <p:spPr>
          <a:xfrm>
            <a:off x="0" y="620077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F8272D9-99B5-47B9-82F1-8B019896B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52263"/>
            <a:ext cx="2425684" cy="415654"/>
          </a:xfrm>
          <a:prstGeom prst="rect">
            <a:avLst/>
          </a:prstGeom>
        </p:spPr>
      </p:pic>
      <p:pic>
        <p:nvPicPr>
          <p:cNvPr id="2050" name="Picture 2" descr="Choice Button Icon Checklist Checkpoint Symbol: vector de stock (libre de  regalías) 1038299944 | Shutterstock">
            <a:extLst>
              <a:ext uri="{FF2B5EF4-FFF2-40B4-BE49-F238E27FC236}">
                <a16:creationId xmlns:a16="http://schemas.microsoft.com/office/drawing/2014/main" id="{AC4DAD46-99B4-4E38-A82B-380813C9B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7167" r="12963" b="24034"/>
          <a:stretch/>
        </p:blipFill>
        <p:spPr bwMode="auto">
          <a:xfrm>
            <a:off x="1005671" y="3208854"/>
            <a:ext cx="15621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d Bull presenta el RB18, su coche para la F1 de 2022">
            <a:extLst>
              <a:ext uri="{FF2B5EF4-FFF2-40B4-BE49-F238E27FC236}">
                <a16:creationId xmlns:a16="http://schemas.microsoft.com/office/drawing/2014/main" id="{35A2A9F3-2BD9-4738-A060-5D947697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6" y="4633913"/>
            <a:ext cx="1907376" cy="127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 Título">
            <a:extLst>
              <a:ext uri="{FF2B5EF4-FFF2-40B4-BE49-F238E27FC236}">
                <a16:creationId xmlns:a16="http://schemas.microsoft.com/office/drawing/2014/main" id="{7BE7486A-5FA3-4753-99F3-33D95E136808}"/>
              </a:ext>
            </a:extLst>
          </p:cNvPr>
          <p:cNvSpPr txBox="1">
            <a:spLocks/>
          </p:cNvSpPr>
          <p:nvPr/>
        </p:nvSpPr>
        <p:spPr>
          <a:xfrm>
            <a:off x="0" y="393769"/>
            <a:ext cx="12191999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380" tIns="45719" rIns="91380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altLang="es-AR" sz="2600" b="1" dirty="0">
                <a:latin typeface="+mn-lt"/>
                <a:cs typeface="Arial" panose="020B0604020202020204" pitchFamily="34" charset="0"/>
              </a:rPr>
              <a:t>Tormenta perfecta silenciosa que limita la expresión del potencial de rendimiento </a:t>
            </a:r>
          </a:p>
        </p:txBody>
      </p:sp>
      <p:pic>
        <p:nvPicPr>
          <p:cNvPr id="21" name="Picture 2" descr="Gran Premio de Brasil: Verstappen arrasó con todos y se llevó el primer  puesto - El Litoral">
            <a:extLst>
              <a:ext uri="{FF2B5EF4-FFF2-40B4-BE49-F238E27FC236}">
                <a16:creationId xmlns:a16="http://schemas.microsoft.com/office/drawing/2014/main" id="{5656FAC0-44E6-4B41-A81E-A3391E849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15" y="2567811"/>
            <a:ext cx="3861766" cy="19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8813FCA7-1180-44DA-A630-0E8DE4ED9F28}"/>
              </a:ext>
            </a:extLst>
          </p:cNvPr>
          <p:cNvSpPr/>
          <p:nvPr/>
        </p:nvSpPr>
        <p:spPr>
          <a:xfrm>
            <a:off x="8166180" y="1818996"/>
            <a:ext cx="2755892" cy="19858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0241752-EA12-40E7-A406-28C8DE4044BE}"/>
              </a:ext>
            </a:extLst>
          </p:cNvPr>
          <p:cNvSpPr/>
          <p:nvPr/>
        </p:nvSpPr>
        <p:spPr>
          <a:xfrm>
            <a:off x="3627015" y="4748530"/>
            <a:ext cx="3861766" cy="130492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Estrategia de carrera acorde a las condiciones </a:t>
            </a:r>
            <a:endParaRPr lang="es-AR" sz="1600" b="1" dirty="0">
              <a:solidFill>
                <a:schemeClr val="tx1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CA1AE6C-E7AD-4515-A2B7-88B59F3B5974}"/>
              </a:ext>
            </a:extLst>
          </p:cNvPr>
          <p:cNvSpPr/>
          <p:nvPr/>
        </p:nvSpPr>
        <p:spPr>
          <a:xfrm>
            <a:off x="3627016" y="2567811"/>
            <a:ext cx="829238" cy="1945968"/>
          </a:xfrm>
          <a:prstGeom prst="round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FA8A6B73-805B-4DC6-80B1-A9D3D8C57A28}"/>
              </a:ext>
            </a:extLst>
          </p:cNvPr>
          <p:cNvSpPr/>
          <p:nvPr/>
        </p:nvSpPr>
        <p:spPr>
          <a:xfrm>
            <a:off x="6615216" y="2569740"/>
            <a:ext cx="829238" cy="1945968"/>
          </a:xfrm>
          <a:prstGeom prst="round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10C3511D-4754-4555-8F4C-6CD1F9D22BB4}"/>
              </a:ext>
            </a:extLst>
          </p:cNvPr>
          <p:cNvSpPr/>
          <p:nvPr/>
        </p:nvSpPr>
        <p:spPr>
          <a:xfrm>
            <a:off x="8144923" y="3827902"/>
            <a:ext cx="2755892" cy="19858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DC737197-6902-4C74-8244-0DB32AEE470F}"/>
              </a:ext>
            </a:extLst>
          </p:cNvPr>
          <p:cNvSpPr/>
          <p:nvPr/>
        </p:nvSpPr>
        <p:spPr>
          <a:xfrm>
            <a:off x="8166180" y="4221837"/>
            <a:ext cx="2734635" cy="19858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Picture 2" descr="Rastrojero - Wikipedia, la enciclopedia libre">
            <a:extLst>
              <a:ext uri="{FF2B5EF4-FFF2-40B4-BE49-F238E27FC236}">
                <a16:creationId xmlns:a16="http://schemas.microsoft.com/office/drawing/2014/main" id="{073887A9-647A-4E69-A5E8-DB76449FB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6" y="4590039"/>
            <a:ext cx="1907376" cy="142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F6C15D4-8167-4613-8651-BB57B23663FA}"/>
              </a:ext>
            </a:extLst>
          </p:cNvPr>
          <p:cNvSpPr/>
          <p:nvPr/>
        </p:nvSpPr>
        <p:spPr>
          <a:xfrm>
            <a:off x="8144923" y="1770103"/>
            <a:ext cx="36228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Max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Verstappen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 (Red Bull) - 393 puntos</a:t>
            </a:r>
          </a:p>
          <a:p>
            <a:pPr>
              <a:buFont typeface="+mj-lt"/>
              <a:buAutoNum type="arabicPeriod"/>
            </a:pPr>
            <a:r>
              <a:rPr lang="es-AR" sz="1200" dirty="0" err="1">
                <a:solidFill>
                  <a:srgbClr val="000000"/>
                </a:solidFill>
                <a:latin typeface="Albert Sans"/>
              </a:rPr>
              <a:t>Lando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Norris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 (McLaren) - 331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Charles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 Leclerc 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(Ferrari) - 307puntos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Oscar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Piastri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(McLaren) - 262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Carlos 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Sainz Jr.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 (Ferrari) - 244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Lewis 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Hamilton 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(Mercedes) - 192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George 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Russell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 (Mercedes) - 190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Sergio 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Pérez 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(Red Bull) - 151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Fernando 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Alonso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 (Aston Martin) - 62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Nico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Hulkenberg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(Haas) - 31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Yuki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Tsunoda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(RB) - 28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Pierre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Gasly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(</a:t>
            </a:r>
            <a:r>
              <a:rPr lang="es-AR" sz="1200" dirty="0" err="1">
                <a:solidFill>
                  <a:srgbClr val="000000"/>
                </a:solidFill>
                <a:latin typeface="Albert Sans"/>
              </a:rPr>
              <a:t>Alpine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) - 26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Lance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Stroll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 (Aston Martin) - 24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Esteban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Ocon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(</a:t>
            </a:r>
            <a:r>
              <a:rPr lang="es-AR" sz="1200" dirty="0" err="1">
                <a:solidFill>
                  <a:srgbClr val="000000"/>
                </a:solidFill>
                <a:latin typeface="Albert Sans"/>
              </a:rPr>
              <a:t>Alpine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) - 23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Kevin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Magnussen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(Haas) - 14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Alex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Albon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 (Williams) -12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Daniel 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Ricciardo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 (RB) - 12 puntos **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Oliver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Bearman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 (Ferrari y Haas) - 7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Franco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Colapinto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(Williams) - 5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Liam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Lawson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(RB) - 4 puntos</a:t>
            </a:r>
          </a:p>
          <a:p>
            <a:pPr>
              <a:buFont typeface="+mj-lt"/>
              <a:buAutoNum type="arabicPeriod"/>
            </a:pPr>
            <a:r>
              <a:rPr lang="es-AR" sz="1200" dirty="0" err="1">
                <a:solidFill>
                  <a:srgbClr val="000000"/>
                </a:solidFill>
                <a:latin typeface="Albert Sans"/>
              </a:rPr>
              <a:t>Guanyu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Zhou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 (</a:t>
            </a:r>
            <a:r>
              <a:rPr lang="es-AR" sz="1200" dirty="0" err="1">
                <a:solidFill>
                  <a:srgbClr val="000000"/>
                </a:solidFill>
                <a:latin typeface="Albert Sans"/>
              </a:rPr>
              <a:t>Kick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 </a:t>
            </a:r>
            <a:r>
              <a:rPr lang="es-AR" sz="1200" dirty="0" err="1">
                <a:solidFill>
                  <a:srgbClr val="000000"/>
                </a:solidFill>
                <a:latin typeface="Albert Sans"/>
              </a:rPr>
              <a:t>Sauber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) - 0 puntos</a:t>
            </a:r>
          </a:p>
          <a:p>
            <a:pPr>
              <a:buFont typeface="+mj-lt"/>
              <a:buAutoNum type="arabicPeriod"/>
            </a:pPr>
            <a:r>
              <a:rPr lang="es-AR" sz="1200" dirty="0" err="1">
                <a:solidFill>
                  <a:srgbClr val="000000"/>
                </a:solidFill>
                <a:latin typeface="Albert Sans"/>
              </a:rPr>
              <a:t>Valtteri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Bottas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(</a:t>
            </a:r>
            <a:r>
              <a:rPr lang="es-AR" sz="1200" dirty="0" err="1">
                <a:solidFill>
                  <a:srgbClr val="000000"/>
                </a:solidFill>
                <a:latin typeface="Albert Sans"/>
              </a:rPr>
              <a:t>Kick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 </a:t>
            </a:r>
            <a:r>
              <a:rPr lang="es-AR" sz="1200" dirty="0" err="1">
                <a:solidFill>
                  <a:srgbClr val="000000"/>
                </a:solidFill>
                <a:latin typeface="Albert Sans"/>
              </a:rPr>
              <a:t>Sauber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) - 0 puntos</a:t>
            </a:r>
          </a:p>
          <a:p>
            <a:pPr>
              <a:buFont typeface="+mj-lt"/>
              <a:buAutoNum type="arabicPeriod"/>
            </a:pPr>
            <a:r>
              <a:rPr lang="es-AR" sz="1200" dirty="0">
                <a:solidFill>
                  <a:srgbClr val="000000"/>
                </a:solidFill>
                <a:latin typeface="Albert Sans"/>
              </a:rPr>
              <a:t>Logan </a:t>
            </a:r>
            <a:r>
              <a:rPr lang="es-AR" sz="1200" b="1" dirty="0" err="1">
                <a:solidFill>
                  <a:srgbClr val="000000"/>
                </a:solidFill>
                <a:latin typeface="Albert Sans"/>
              </a:rPr>
              <a:t>Sargeant</a:t>
            </a:r>
            <a:r>
              <a:rPr lang="es-AR" sz="1200" b="1" dirty="0">
                <a:solidFill>
                  <a:srgbClr val="000000"/>
                </a:solidFill>
                <a:latin typeface="Albert Sans"/>
              </a:rPr>
              <a:t> </a:t>
            </a:r>
            <a:r>
              <a:rPr lang="es-AR" sz="1200" dirty="0">
                <a:solidFill>
                  <a:srgbClr val="000000"/>
                </a:solidFill>
                <a:latin typeface="Albert Sans"/>
              </a:rPr>
              <a:t>(Williams) - 0 puntos*</a:t>
            </a:r>
            <a:endParaRPr lang="es-AR" sz="1200" b="0" i="0" dirty="0">
              <a:solidFill>
                <a:srgbClr val="000000"/>
              </a:solidFill>
              <a:effectLst/>
              <a:latin typeface="Albert Sans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336391B8-714A-487D-891E-299D697E80CB}"/>
              </a:ext>
            </a:extLst>
          </p:cNvPr>
          <p:cNvSpPr/>
          <p:nvPr/>
        </p:nvSpPr>
        <p:spPr>
          <a:xfrm>
            <a:off x="11177450" y="1785839"/>
            <a:ext cx="795528" cy="2634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20 veces más puntos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242054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6EF884-D881-425F-999E-045EB8E66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16" y="1857375"/>
            <a:ext cx="4868760" cy="3689630"/>
          </a:xfrm>
        </p:spPr>
        <p:txBody>
          <a:bodyPr>
            <a:normAutofit/>
          </a:bodyPr>
          <a:lstStyle/>
          <a:p>
            <a:r>
              <a:rPr lang="es-ES" sz="1800" dirty="0"/>
              <a:t>Se caracterizan por:</a:t>
            </a:r>
          </a:p>
          <a:p>
            <a:endParaRPr lang="es-ES" sz="1800" dirty="0"/>
          </a:p>
          <a:p>
            <a:r>
              <a:rPr lang="es-ES" sz="1800" dirty="0"/>
              <a:t>Alta capacidad productiva.</a:t>
            </a:r>
          </a:p>
          <a:p>
            <a:endParaRPr lang="es-ES" sz="1800" dirty="0"/>
          </a:p>
          <a:p>
            <a:r>
              <a:rPr lang="es-ES" sz="1800" dirty="0"/>
              <a:t>Gran estabilidad.</a:t>
            </a:r>
          </a:p>
          <a:p>
            <a:pPr marL="0" indent="0">
              <a:buNone/>
            </a:pPr>
            <a:endParaRPr lang="es-ES" sz="1800" dirty="0"/>
          </a:p>
          <a:p>
            <a:r>
              <a:rPr lang="es-ES" sz="1800" dirty="0"/>
              <a:t>Apreciable distancia productiva con el cultivar </a:t>
            </a:r>
            <a:r>
              <a:rPr lang="es-ES" sz="1800" dirty="0" err="1"/>
              <a:t>commodity</a:t>
            </a:r>
            <a:r>
              <a:rPr lang="es-ES" sz="1800" dirty="0"/>
              <a:t>.</a:t>
            </a:r>
          </a:p>
          <a:p>
            <a:endParaRPr lang="es-AR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B256CF-CE90-47F8-B23D-19097D429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9" t="16666" r="30534" b="11457"/>
          <a:stretch/>
        </p:blipFill>
        <p:spPr>
          <a:xfrm>
            <a:off x="5324475" y="-28575"/>
            <a:ext cx="6599282" cy="618961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5A08094-F60A-4F3D-BFB2-92F080143880}"/>
              </a:ext>
            </a:extLst>
          </p:cNvPr>
          <p:cNvSpPr txBox="1">
            <a:spLocks/>
          </p:cNvSpPr>
          <p:nvPr/>
        </p:nvSpPr>
        <p:spPr>
          <a:xfrm>
            <a:off x="400050" y="302531"/>
            <a:ext cx="4781925" cy="133576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latin typeface="+mn-lt"/>
              </a:rPr>
              <a:t>Alfalfa de alto potencial </a:t>
            </a:r>
          </a:p>
          <a:p>
            <a:pPr algn="ctr"/>
            <a:r>
              <a:rPr lang="es-ES" sz="2800" b="1" dirty="0">
                <a:latin typeface="+mn-lt"/>
              </a:rPr>
              <a:t>Alfalfa premium</a:t>
            </a:r>
            <a:endParaRPr lang="es-AR" sz="2800" b="1" dirty="0">
              <a:latin typeface="+mn-lt"/>
            </a:endParaRPr>
          </a:p>
        </p:txBody>
      </p:sp>
      <p:sp>
        <p:nvSpPr>
          <p:cNvPr id="6" name="7 CuadroTexto">
            <a:extLst>
              <a:ext uri="{FF2B5EF4-FFF2-40B4-BE49-F238E27FC236}">
                <a16:creationId xmlns:a16="http://schemas.microsoft.com/office/drawing/2014/main" id="{D2FC5B54-DDA6-439E-A023-A9AD0732B5FC}"/>
              </a:ext>
            </a:extLst>
          </p:cNvPr>
          <p:cNvSpPr txBox="1"/>
          <p:nvPr/>
        </p:nvSpPr>
        <p:spPr>
          <a:xfrm>
            <a:off x="0" y="6100906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s-UY" sz="1000" b="1" dirty="0">
                <a:latin typeface="Myriad Pro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Ing.agr.juanlus@Gmail.com</a:t>
            </a:r>
            <a:endParaRPr lang="es-UY" sz="1000" b="1" dirty="0">
              <a:latin typeface="Myriad Pro" pitchFamily="34" charset="0"/>
            </a:endParaRP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84D912-B9E8-41E8-8456-796A9E1E6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189613"/>
            <a:ext cx="2425684" cy="415654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8A1FC8E-A2D0-4110-B704-137CA5D11A28}"/>
              </a:ext>
            </a:extLst>
          </p:cNvPr>
          <p:cNvSpPr/>
          <p:nvPr/>
        </p:nvSpPr>
        <p:spPr>
          <a:xfrm>
            <a:off x="5532915" y="1857896"/>
            <a:ext cx="6230460" cy="904353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BFF3F45-B90F-43DD-AB3A-5A6BF9FA03E7}"/>
              </a:ext>
            </a:extLst>
          </p:cNvPr>
          <p:cNvSpPr/>
          <p:nvPr/>
        </p:nvSpPr>
        <p:spPr>
          <a:xfrm>
            <a:off x="5532915" y="5286375"/>
            <a:ext cx="6230460" cy="182702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0F8DE3F-B854-4412-983C-0B3EDE3021F4}"/>
              </a:ext>
            </a:extLst>
          </p:cNvPr>
          <p:cNvSpPr/>
          <p:nvPr/>
        </p:nvSpPr>
        <p:spPr>
          <a:xfrm>
            <a:off x="5532915" y="2762249"/>
            <a:ext cx="1010760" cy="2524126"/>
          </a:xfrm>
          <a:prstGeom prst="roundRect">
            <a:avLst/>
          </a:prstGeom>
          <a:solidFill>
            <a:schemeClr val="bg1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30555E3-91A2-4C0F-9694-AB1BE4916DF8}"/>
              </a:ext>
            </a:extLst>
          </p:cNvPr>
          <p:cNvSpPr/>
          <p:nvPr/>
        </p:nvSpPr>
        <p:spPr>
          <a:xfrm>
            <a:off x="5532915" y="5469077"/>
            <a:ext cx="1010760" cy="182703"/>
          </a:xfrm>
          <a:prstGeom prst="roundRect">
            <a:avLst/>
          </a:prstGeom>
          <a:solidFill>
            <a:schemeClr val="bg1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8B310924-4F4F-4A33-8BF3-257E403DD86D}"/>
              </a:ext>
            </a:extLst>
          </p:cNvPr>
          <p:cNvSpPr/>
          <p:nvPr/>
        </p:nvSpPr>
        <p:spPr>
          <a:xfrm>
            <a:off x="6619875" y="1638300"/>
            <a:ext cx="5143500" cy="219596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Abrir llave 13">
            <a:extLst>
              <a:ext uri="{FF2B5EF4-FFF2-40B4-BE49-F238E27FC236}">
                <a16:creationId xmlns:a16="http://schemas.microsoft.com/office/drawing/2014/main" id="{2F34227E-9CDF-437F-8D55-A2A3D4A961A7}"/>
              </a:ext>
            </a:extLst>
          </p:cNvPr>
          <p:cNvSpPr/>
          <p:nvPr/>
        </p:nvSpPr>
        <p:spPr>
          <a:xfrm>
            <a:off x="5114926" y="1938483"/>
            <a:ext cx="207853" cy="3424092"/>
          </a:xfrm>
          <a:prstGeom prst="leftBrace">
            <a:avLst>
              <a:gd name="adj1" fmla="val 68463"/>
              <a:gd name="adj2" fmla="val 50000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027E2B9-1B5B-4027-8A72-8BD913135AB7}"/>
              </a:ext>
            </a:extLst>
          </p:cNvPr>
          <p:cNvSpPr txBox="1"/>
          <p:nvPr/>
        </p:nvSpPr>
        <p:spPr>
          <a:xfrm rot="18722438">
            <a:off x="4473966" y="3466858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+42,53%</a:t>
            </a:r>
            <a:endParaRPr lang="es-AR" sz="12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8DF109-B442-483E-B000-038FAB23DCCF}"/>
              </a:ext>
            </a:extLst>
          </p:cNvPr>
          <p:cNvSpPr txBox="1"/>
          <p:nvPr/>
        </p:nvSpPr>
        <p:spPr>
          <a:xfrm>
            <a:off x="1096295" y="5377726"/>
            <a:ext cx="2230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/>
              <a:t>Extraído de “Avances en Alfalfa”</a:t>
            </a:r>
          </a:p>
          <a:p>
            <a:pPr algn="ctr"/>
            <a:r>
              <a:rPr lang="es-ES" sz="1200" b="1" dirty="0"/>
              <a:t> INTA 2020</a:t>
            </a:r>
            <a:endParaRPr lang="es-AR" sz="1200" b="1" dirty="0"/>
          </a:p>
        </p:txBody>
      </p:sp>
    </p:spTree>
    <p:extLst>
      <p:ext uri="{BB962C8B-B14F-4D97-AF65-F5344CB8AC3E}">
        <p14:creationId xmlns:p14="http://schemas.microsoft.com/office/powerpoint/2010/main" val="186361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99C5F785-F9B7-43A0-BF77-4F99E92B8982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1998" cy="84394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latin typeface="+mn-lt"/>
              </a:rPr>
              <a:t>Expresión del potencial de rendimiento</a:t>
            </a:r>
            <a:endParaRPr lang="es-AR" sz="2800" b="1" dirty="0">
              <a:latin typeface="+mn-lt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3B5FF23-CCD8-4542-896C-D8CC5DED04C6}"/>
              </a:ext>
            </a:extLst>
          </p:cNvPr>
          <p:cNvSpPr/>
          <p:nvPr/>
        </p:nvSpPr>
        <p:spPr>
          <a:xfrm>
            <a:off x="1957386" y="1609446"/>
            <a:ext cx="848677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Resultado productivo final</a:t>
            </a:r>
            <a:endParaRPr lang="es-AR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B7722C6-4549-4077-A325-0C7A662F4A99}"/>
              </a:ext>
            </a:extLst>
          </p:cNvPr>
          <p:cNvSpPr/>
          <p:nvPr/>
        </p:nvSpPr>
        <p:spPr>
          <a:xfrm>
            <a:off x="700086" y="2527817"/>
            <a:ext cx="2185989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Elección del cultivar</a:t>
            </a:r>
            <a:endParaRPr lang="es-AR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539AB6B-2010-4C4A-AD86-ED3EA56C7AA4}"/>
              </a:ext>
            </a:extLst>
          </p:cNvPr>
          <p:cNvSpPr/>
          <p:nvPr/>
        </p:nvSpPr>
        <p:spPr>
          <a:xfrm>
            <a:off x="5091111" y="2537342"/>
            <a:ext cx="2185989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Condiciones de uso</a:t>
            </a:r>
            <a:endParaRPr lang="es-AR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F5FC9CF-141D-4B4F-9057-95E3258E29B3}"/>
              </a:ext>
            </a:extLst>
          </p:cNvPr>
          <p:cNvSpPr/>
          <p:nvPr/>
        </p:nvSpPr>
        <p:spPr>
          <a:xfrm>
            <a:off x="9463086" y="2537342"/>
            <a:ext cx="2185989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Ambiente</a:t>
            </a:r>
            <a:endParaRPr lang="es-AR" dirty="0"/>
          </a:p>
        </p:txBody>
      </p:sp>
      <p:sp>
        <p:nvSpPr>
          <p:cNvPr id="14" name="7 CuadroTexto">
            <a:extLst>
              <a:ext uri="{FF2B5EF4-FFF2-40B4-BE49-F238E27FC236}">
                <a16:creationId xmlns:a16="http://schemas.microsoft.com/office/drawing/2014/main" id="{1684C1F0-02A8-4542-812B-3BC3A8727088}"/>
              </a:ext>
            </a:extLst>
          </p:cNvPr>
          <p:cNvSpPr txBox="1"/>
          <p:nvPr/>
        </p:nvSpPr>
        <p:spPr>
          <a:xfrm>
            <a:off x="0" y="620077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F8272D9-99B5-47B9-82F1-8B019896B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52263"/>
            <a:ext cx="2425684" cy="415654"/>
          </a:xfrm>
          <a:prstGeom prst="rect">
            <a:avLst/>
          </a:prstGeom>
        </p:spPr>
      </p:pic>
      <p:pic>
        <p:nvPicPr>
          <p:cNvPr id="2050" name="Picture 2" descr="Choice Button Icon Checklist Checkpoint Symbol: vector de stock (libre de  regalías) 1038299944 | Shutterstock">
            <a:extLst>
              <a:ext uri="{FF2B5EF4-FFF2-40B4-BE49-F238E27FC236}">
                <a16:creationId xmlns:a16="http://schemas.microsoft.com/office/drawing/2014/main" id="{AC4DAD46-99B4-4E38-A82B-380813C9B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7167" r="12963" b="24034"/>
          <a:stretch/>
        </p:blipFill>
        <p:spPr bwMode="auto">
          <a:xfrm>
            <a:off x="1005671" y="3208854"/>
            <a:ext cx="15621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7052D71-2933-4A67-9844-080A5A20BE61}"/>
              </a:ext>
            </a:extLst>
          </p:cNvPr>
          <p:cNvSpPr/>
          <p:nvPr/>
        </p:nvSpPr>
        <p:spPr>
          <a:xfrm>
            <a:off x="5088728" y="3108842"/>
            <a:ext cx="2185989" cy="1304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Siempre en discusión</a:t>
            </a:r>
            <a:endParaRPr lang="es-AR" sz="1600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C4FD4FC3-02AF-4270-9BD5-FED269492F5E}"/>
              </a:ext>
            </a:extLst>
          </p:cNvPr>
          <p:cNvSpPr/>
          <p:nvPr/>
        </p:nvSpPr>
        <p:spPr>
          <a:xfrm>
            <a:off x="9498803" y="3108842"/>
            <a:ext cx="2185989" cy="1304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u="sng" dirty="0"/>
              <a:t>Subestimado</a:t>
            </a:r>
          </a:p>
          <a:p>
            <a:pPr algn="ctr"/>
            <a:r>
              <a:rPr lang="es-ES" sz="1200" dirty="0"/>
              <a:t>No anegamiento.</a:t>
            </a:r>
          </a:p>
          <a:p>
            <a:pPr algn="ctr"/>
            <a:r>
              <a:rPr lang="es-ES" sz="1200" dirty="0"/>
              <a:t>Que no falte P.</a:t>
            </a:r>
          </a:p>
          <a:p>
            <a:pPr algn="ctr"/>
            <a:r>
              <a:rPr lang="es-ES" sz="1200" dirty="0"/>
              <a:t>Napa presente ante sequía.</a:t>
            </a:r>
            <a:endParaRPr lang="es-AR" sz="1200" dirty="0"/>
          </a:p>
        </p:txBody>
      </p:sp>
      <p:pic>
        <p:nvPicPr>
          <p:cNvPr id="1026" name="Picture 2" descr="Red Bull presenta el RB18, su coche para la F1 de 2022">
            <a:extLst>
              <a:ext uri="{FF2B5EF4-FFF2-40B4-BE49-F238E27FC236}">
                <a16:creationId xmlns:a16="http://schemas.microsoft.com/office/drawing/2014/main" id="{35A2A9F3-2BD9-4738-A060-5D947697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6" y="4633913"/>
            <a:ext cx="1907376" cy="127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8871A2F-66DF-4D2D-B0CF-3C4B88C800FF}"/>
              </a:ext>
            </a:extLst>
          </p:cNvPr>
          <p:cNvSpPr/>
          <p:nvPr/>
        </p:nvSpPr>
        <p:spPr>
          <a:xfrm>
            <a:off x="5090205" y="4646163"/>
            <a:ext cx="2185989" cy="130492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Estrategia de carrera</a:t>
            </a:r>
            <a:endParaRPr lang="es-AR" sz="1600" b="1" dirty="0">
              <a:solidFill>
                <a:schemeClr val="tx1"/>
              </a:solidFill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9A298D20-7F74-45E1-ACB0-F719A24D680A}"/>
              </a:ext>
            </a:extLst>
          </p:cNvPr>
          <p:cNvSpPr/>
          <p:nvPr/>
        </p:nvSpPr>
        <p:spPr>
          <a:xfrm>
            <a:off x="9557430" y="4665213"/>
            <a:ext cx="2185989" cy="130492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Condiciones de carrera</a:t>
            </a:r>
            <a:endParaRPr lang="es-AR" sz="1600" b="1" dirty="0">
              <a:solidFill>
                <a:schemeClr val="tx1"/>
              </a:solidFill>
            </a:endParaRPr>
          </a:p>
        </p:txBody>
      </p:sp>
      <p:pic>
        <p:nvPicPr>
          <p:cNvPr id="20" name="Picture 8" descr="Max Verstappen consolida una temporada de ensueño y vuelve a ganar el  campeonato de Fórmula Uno con Red Bull | CNN">
            <a:extLst>
              <a:ext uri="{FF2B5EF4-FFF2-40B4-BE49-F238E27FC236}">
                <a16:creationId xmlns:a16="http://schemas.microsoft.com/office/drawing/2014/main" id="{46A6F655-0A79-4A23-9FF3-86646F600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02" y="4656362"/>
            <a:ext cx="2293793" cy="132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Se postergó la clasificación en el GP de Brasil por las intensas lluvias">
            <a:extLst>
              <a:ext uri="{FF2B5EF4-FFF2-40B4-BE49-F238E27FC236}">
                <a16:creationId xmlns:a16="http://schemas.microsoft.com/office/drawing/2014/main" id="{98796D29-8DE6-4ED8-AB2F-6028034F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803" y="3054096"/>
            <a:ext cx="2235581" cy="13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Fórmula 1: Max Verstappen con Red Bull dio cátedra bajo la lluvia, en el Gran  Premio de Brasil, Esteban Ocon llegó en el segundo lugar y Pierre Gasly  culminó tercero ambos con">
            <a:extLst>
              <a:ext uri="{FF2B5EF4-FFF2-40B4-BE49-F238E27FC236}">
                <a16:creationId xmlns:a16="http://schemas.microsoft.com/office/drawing/2014/main" id="{7C3727C6-23F7-44B9-83DD-0CB04B55C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803" y="4633913"/>
            <a:ext cx="2293793" cy="13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Debería ser el compañero de Verstappen”: un exjefe de equipo de Fórmula 1  opinó quién merece ir a Red Bull en 2025 | TN">
            <a:extLst>
              <a:ext uri="{FF2B5EF4-FFF2-40B4-BE49-F238E27FC236}">
                <a16:creationId xmlns:a16="http://schemas.microsoft.com/office/drawing/2014/main" id="{ECB13148-19E9-47A5-926C-55988A27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80" y="3077430"/>
            <a:ext cx="2293793" cy="137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C840DB-602E-4B4A-890B-45312365876B}"/>
              </a:ext>
            </a:extLst>
          </p:cNvPr>
          <p:cNvSpPr txBox="1"/>
          <p:nvPr/>
        </p:nvSpPr>
        <p:spPr>
          <a:xfrm>
            <a:off x="9507746" y="4149525"/>
            <a:ext cx="2235581" cy="307777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Hay que interpretarlo…</a:t>
            </a:r>
            <a:endParaRPr lang="es-AR" sz="1400" dirty="0">
              <a:solidFill>
                <a:schemeClr val="bg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D54AF85-623B-4EF9-84D8-D5B2F8AF03DF}"/>
              </a:ext>
            </a:extLst>
          </p:cNvPr>
          <p:cNvSpPr txBox="1"/>
          <p:nvPr/>
        </p:nvSpPr>
        <p:spPr>
          <a:xfrm>
            <a:off x="9507838" y="4631602"/>
            <a:ext cx="2284758" cy="523220"/>
          </a:xfrm>
          <a:prstGeom prst="rect">
            <a:avLst/>
          </a:prstGeom>
          <a:solidFill>
            <a:srgbClr val="0070C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…y crear las condiciones de carrera apropiadas. </a:t>
            </a:r>
            <a:endParaRPr lang="es-AR" sz="1400" dirty="0">
              <a:solidFill>
                <a:schemeClr val="bg1"/>
              </a:solidFill>
            </a:endParaRPr>
          </a:p>
        </p:txBody>
      </p:sp>
      <p:sp>
        <p:nvSpPr>
          <p:cNvPr id="4" name="Flecha: hacia la izquierda 3">
            <a:extLst>
              <a:ext uri="{FF2B5EF4-FFF2-40B4-BE49-F238E27FC236}">
                <a16:creationId xmlns:a16="http://schemas.microsoft.com/office/drawing/2014/main" id="{E99E2591-EEA0-4F6B-B451-DBF3EB084C0F}"/>
              </a:ext>
            </a:extLst>
          </p:cNvPr>
          <p:cNvSpPr/>
          <p:nvPr/>
        </p:nvSpPr>
        <p:spPr>
          <a:xfrm>
            <a:off x="7789673" y="5105400"/>
            <a:ext cx="1249552" cy="4953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476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2C690B-34EC-412F-80F2-F0B4DC91F1B9}"/>
              </a:ext>
            </a:extLst>
          </p:cNvPr>
          <p:cNvSpPr txBox="1">
            <a:spLocks/>
          </p:cNvSpPr>
          <p:nvPr/>
        </p:nvSpPr>
        <p:spPr>
          <a:xfrm>
            <a:off x="-9525" y="365125"/>
            <a:ext cx="5592718" cy="84394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latin typeface="+mn-lt"/>
              </a:rPr>
              <a:t>Expresión de rendimiento</a:t>
            </a:r>
            <a:endParaRPr lang="es-AR" sz="2800" b="1" dirty="0">
              <a:latin typeface="+mn-lt"/>
            </a:endParaRPr>
          </a:p>
        </p:txBody>
      </p:sp>
      <p:sp>
        <p:nvSpPr>
          <p:cNvPr id="5" name="7 CuadroTexto">
            <a:extLst>
              <a:ext uri="{FF2B5EF4-FFF2-40B4-BE49-F238E27FC236}">
                <a16:creationId xmlns:a16="http://schemas.microsoft.com/office/drawing/2014/main" id="{7F04B5F0-6920-412E-B7F1-DFF848CA2EEB}"/>
              </a:ext>
            </a:extLst>
          </p:cNvPr>
          <p:cNvSpPr txBox="1"/>
          <p:nvPr/>
        </p:nvSpPr>
        <p:spPr>
          <a:xfrm>
            <a:off x="0" y="620077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C657AA4-0D21-4321-A40E-29646AF88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52263"/>
            <a:ext cx="2425684" cy="4156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F3458F9-0C84-4654-90B3-FB7B16872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59" t="16666" r="30534" b="11457"/>
          <a:stretch/>
        </p:blipFill>
        <p:spPr>
          <a:xfrm>
            <a:off x="5592718" y="11162"/>
            <a:ext cx="6599282" cy="6189613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1880348-06F8-422C-A96E-C1B1025C5537}"/>
              </a:ext>
            </a:extLst>
          </p:cNvPr>
          <p:cNvSpPr/>
          <p:nvPr/>
        </p:nvSpPr>
        <p:spPr>
          <a:xfrm>
            <a:off x="5753100" y="1857375"/>
            <a:ext cx="6296025" cy="952500"/>
          </a:xfrm>
          <a:prstGeom prst="roundRect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7410" name="Picture 2" descr="Cuándo presentarán Checo Pérez y Max Verstappen el nuevo auto para 2022 -  Infobae">
            <a:extLst>
              <a:ext uri="{FF2B5EF4-FFF2-40B4-BE49-F238E27FC236}">
                <a16:creationId xmlns:a16="http://schemas.microsoft.com/office/drawing/2014/main" id="{B3EE5996-EAA8-4C82-A98B-9D3757125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8" y="1657349"/>
            <a:ext cx="4444442" cy="289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12FC729-57C3-4BB0-9F02-E3F909BF5BAE}"/>
              </a:ext>
            </a:extLst>
          </p:cNvPr>
          <p:cNvSpPr/>
          <p:nvPr/>
        </p:nvSpPr>
        <p:spPr>
          <a:xfrm>
            <a:off x="-9525" y="5010151"/>
            <a:ext cx="5602243" cy="8439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¡Muchas gracias!</a:t>
            </a:r>
            <a:endParaRPr lang="es-AR" sz="2400" b="1" dirty="0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7CE8316-5A49-4B40-A421-3A76D0767CB0}"/>
              </a:ext>
            </a:extLst>
          </p:cNvPr>
          <p:cNvSpPr txBox="1"/>
          <p:nvPr/>
        </p:nvSpPr>
        <p:spPr>
          <a:xfrm flipH="1">
            <a:off x="574135" y="4166888"/>
            <a:ext cx="444444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Con sólo el auto no se gana el campeonato 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49356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87D582-7A64-469B-A3BB-60EAE1D4D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914" y="323138"/>
            <a:ext cx="4343775" cy="1325563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latin typeface="+mn-lt"/>
              </a:rPr>
              <a:t>Alfalfa de alto potencial alfalfa premium</a:t>
            </a:r>
            <a:endParaRPr lang="es-AR" sz="2800" b="1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7B06E3-4B8E-447C-ADA2-C7B7E0F32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96" y="2050077"/>
            <a:ext cx="4142174" cy="4351338"/>
          </a:xfrm>
        </p:spPr>
        <p:txBody>
          <a:bodyPr>
            <a:normAutofit/>
          </a:bodyPr>
          <a:lstStyle/>
          <a:p>
            <a:r>
              <a:rPr lang="es-ES" sz="1800" dirty="0"/>
              <a:t>El alto potencial de rendimiento se correlaciona con su perfil sanitario.</a:t>
            </a:r>
          </a:p>
          <a:p>
            <a:endParaRPr lang="es-ES" sz="1800" dirty="0"/>
          </a:p>
          <a:p>
            <a:r>
              <a:rPr lang="es-ES" sz="1800" dirty="0"/>
              <a:t>Argentina produce en ambientes más o menos húmedos.</a:t>
            </a:r>
          </a:p>
          <a:p>
            <a:endParaRPr lang="es-ES" sz="1800" dirty="0"/>
          </a:p>
          <a:p>
            <a:r>
              <a:rPr lang="es-ES" sz="1800" dirty="0"/>
              <a:t>Esto es clave para las enfermedades fúngicas.</a:t>
            </a:r>
            <a:endParaRPr lang="es-AR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C180F0-DE53-4FBC-8043-1F7A3732C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5" t="19862" r="27111" b="5323"/>
          <a:stretch/>
        </p:blipFill>
        <p:spPr>
          <a:xfrm>
            <a:off x="5214133" y="0"/>
            <a:ext cx="6977867" cy="60918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DC8B243-6782-4ED0-A213-E71E1DE7B14E}"/>
              </a:ext>
            </a:extLst>
          </p:cNvPr>
          <p:cNvSpPr txBox="1"/>
          <p:nvPr/>
        </p:nvSpPr>
        <p:spPr>
          <a:xfrm>
            <a:off x="1229645" y="5299530"/>
            <a:ext cx="2230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/>
              <a:t>Extraído de “Avances en Alfalfa”</a:t>
            </a:r>
          </a:p>
          <a:p>
            <a:pPr algn="ctr"/>
            <a:r>
              <a:rPr lang="es-ES" sz="1200" b="1" dirty="0"/>
              <a:t> INTA 2020</a:t>
            </a:r>
            <a:endParaRPr lang="es-AR" sz="1200" b="1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C058446-6113-4502-ABCA-C6F13E707F52}"/>
              </a:ext>
            </a:extLst>
          </p:cNvPr>
          <p:cNvSpPr/>
          <p:nvPr/>
        </p:nvSpPr>
        <p:spPr>
          <a:xfrm>
            <a:off x="5343525" y="2083663"/>
            <a:ext cx="4296792" cy="15092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1EDD2CD-4CD7-419E-BA3E-03AAADBF0DF8}"/>
              </a:ext>
            </a:extLst>
          </p:cNvPr>
          <p:cNvSpPr/>
          <p:nvPr/>
        </p:nvSpPr>
        <p:spPr>
          <a:xfrm>
            <a:off x="5351940" y="1791222"/>
            <a:ext cx="4296792" cy="15092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174080B-0CE7-4ED6-BD0A-A58B66B24DB2}"/>
              </a:ext>
            </a:extLst>
          </p:cNvPr>
          <p:cNvSpPr/>
          <p:nvPr/>
        </p:nvSpPr>
        <p:spPr>
          <a:xfrm>
            <a:off x="5343525" y="1931263"/>
            <a:ext cx="4296792" cy="15092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6905C6A-DBAD-4F96-8B8A-AC5EC1D859BA}"/>
              </a:ext>
            </a:extLst>
          </p:cNvPr>
          <p:cNvSpPr/>
          <p:nvPr/>
        </p:nvSpPr>
        <p:spPr>
          <a:xfrm>
            <a:off x="5381625" y="4674462"/>
            <a:ext cx="4267107" cy="198053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5CCFC804-946F-41E5-B4BB-17789AF1310D}"/>
              </a:ext>
            </a:extLst>
          </p:cNvPr>
          <p:cNvSpPr/>
          <p:nvPr/>
        </p:nvSpPr>
        <p:spPr>
          <a:xfrm>
            <a:off x="8366058" y="1197837"/>
            <a:ext cx="1236159" cy="3665645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7 CuadroTexto">
            <a:extLst>
              <a:ext uri="{FF2B5EF4-FFF2-40B4-BE49-F238E27FC236}">
                <a16:creationId xmlns:a16="http://schemas.microsoft.com/office/drawing/2014/main" id="{2BE2CFF2-DB09-40A9-8884-24B652809C57}"/>
              </a:ext>
            </a:extLst>
          </p:cNvPr>
          <p:cNvSpPr txBox="1"/>
          <p:nvPr/>
        </p:nvSpPr>
        <p:spPr>
          <a:xfrm>
            <a:off x="0" y="6100906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1E18E9B-DCB0-4A31-AD03-31DFE472A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224338"/>
            <a:ext cx="2425684" cy="415654"/>
          </a:xfrm>
          <a:prstGeom prst="rect">
            <a:avLst/>
          </a:prstGeom>
        </p:spPr>
      </p:pic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CFA0B7B8-14B0-4D36-A185-92CA21A8CAB5}"/>
              </a:ext>
            </a:extLst>
          </p:cNvPr>
          <p:cNvSpPr/>
          <p:nvPr/>
        </p:nvSpPr>
        <p:spPr>
          <a:xfrm>
            <a:off x="5381625" y="2244108"/>
            <a:ext cx="942975" cy="1384917"/>
          </a:xfrm>
          <a:prstGeom prst="roundRect">
            <a:avLst/>
          </a:prstGeom>
          <a:solidFill>
            <a:schemeClr val="bg1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A6B009D7-9854-440E-8C44-BCC29EF0EA7E}"/>
              </a:ext>
            </a:extLst>
          </p:cNvPr>
          <p:cNvSpPr/>
          <p:nvPr/>
        </p:nvSpPr>
        <p:spPr>
          <a:xfrm>
            <a:off x="5360827" y="3757981"/>
            <a:ext cx="942975" cy="916481"/>
          </a:xfrm>
          <a:prstGeom prst="roundRect">
            <a:avLst/>
          </a:prstGeom>
          <a:solidFill>
            <a:schemeClr val="bg1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F9CECEE6-4DD1-4DAE-8CDD-044006EF548E}"/>
              </a:ext>
            </a:extLst>
          </p:cNvPr>
          <p:cNvSpPr/>
          <p:nvPr/>
        </p:nvSpPr>
        <p:spPr>
          <a:xfrm>
            <a:off x="9563100" y="1788047"/>
            <a:ext cx="1743075" cy="3075435"/>
          </a:xfrm>
          <a:prstGeom prst="roundRect">
            <a:avLst/>
          </a:prstGeom>
          <a:solidFill>
            <a:schemeClr val="bg1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07CE0D65-0BEA-40A7-8E54-3763B85FDC76}"/>
              </a:ext>
            </a:extLst>
          </p:cNvPr>
          <p:cNvSpPr/>
          <p:nvPr/>
        </p:nvSpPr>
        <p:spPr>
          <a:xfrm>
            <a:off x="9589927" y="3767506"/>
            <a:ext cx="1716248" cy="916481"/>
          </a:xfrm>
          <a:prstGeom prst="roundRect">
            <a:avLst/>
          </a:prstGeom>
          <a:solidFill>
            <a:schemeClr val="bg1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C25502F6-C8FB-40E3-B83F-ACE9C08E7256}"/>
              </a:ext>
            </a:extLst>
          </p:cNvPr>
          <p:cNvSpPr/>
          <p:nvPr/>
        </p:nvSpPr>
        <p:spPr>
          <a:xfrm>
            <a:off x="5361465" y="3629547"/>
            <a:ext cx="4296792" cy="15092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7270D928-0C3E-4930-91B2-6A9702F144D1}"/>
              </a:ext>
            </a:extLst>
          </p:cNvPr>
          <p:cNvSpPr/>
          <p:nvPr/>
        </p:nvSpPr>
        <p:spPr>
          <a:xfrm>
            <a:off x="5381624" y="1628094"/>
            <a:ext cx="942975" cy="150920"/>
          </a:xfrm>
          <a:prstGeom prst="roundRect">
            <a:avLst/>
          </a:prstGeom>
          <a:solidFill>
            <a:schemeClr val="bg1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B4DD5F52-AEDD-4040-B7EB-5D1D853B2C33}"/>
              </a:ext>
            </a:extLst>
          </p:cNvPr>
          <p:cNvSpPr/>
          <p:nvPr/>
        </p:nvSpPr>
        <p:spPr>
          <a:xfrm>
            <a:off x="9589927" y="1628094"/>
            <a:ext cx="1716248" cy="150920"/>
          </a:xfrm>
          <a:prstGeom prst="roundRect">
            <a:avLst/>
          </a:prstGeom>
          <a:solidFill>
            <a:schemeClr val="bg1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410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6868F0-3A55-4056-B1CB-D3581AE63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914" y="1707415"/>
            <a:ext cx="5146211" cy="1325563"/>
          </a:xfrm>
        </p:spPr>
        <p:txBody>
          <a:bodyPr>
            <a:normAutofit/>
          </a:bodyPr>
          <a:lstStyle/>
          <a:p>
            <a:pPr algn="just"/>
            <a:r>
              <a:rPr lang="es-ES" sz="1800" dirty="0"/>
              <a:t>Hay una relación directa entre perfil sanitario y persistencia que determina mayor productividad y estabilidad de rendimiento.</a:t>
            </a:r>
          </a:p>
          <a:p>
            <a:pPr marL="0" indent="0" algn="just">
              <a:buNone/>
            </a:pPr>
            <a:endParaRPr lang="es-AR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370313-FE43-45FD-ACD0-2189060BC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22831" r="30625" b="5324"/>
          <a:stretch/>
        </p:blipFill>
        <p:spPr>
          <a:xfrm>
            <a:off x="5829300" y="36445"/>
            <a:ext cx="6362699" cy="6140518"/>
          </a:xfrm>
          <a:prstGeom prst="rect">
            <a:avLst/>
          </a:prstGeom>
        </p:spPr>
      </p:pic>
      <p:sp>
        <p:nvSpPr>
          <p:cNvPr id="5" name="7 CuadroTexto">
            <a:extLst>
              <a:ext uri="{FF2B5EF4-FFF2-40B4-BE49-F238E27FC236}">
                <a16:creationId xmlns:a16="http://schemas.microsoft.com/office/drawing/2014/main" id="{F918406E-D084-43CF-BFE3-D8808612C537}"/>
              </a:ext>
            </a:extLst>
          </p:cNvPr>
          <p:cNvSpPr txBox="1"/>
          <p:nvPr/>
        </p:nvSpPr>
        <p:spPr>
          <a:xfrm>
            <a:off x="0" y="6205681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92D6732-5F98-4DD6-BCFF-B5A7497EB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52263"/>
            <a:ext cx="2425684" cy="415654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E2F0D48-A23F-445E-9623-7C66C35DB255}"/>
              </a:ext>
            </a:extLst>
          </p:cNvPr>
          <p:cNvSpPr/>
          <p:nvPr/>
        </p:nvSpPr>
        <p:spPr>
          <a:xfrm>
            <a:off x="6304439" y="2181747"/>
            <a:ext cx="5344635" cy="161403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DAAC099-FD81-4D5D-A7B4-A1FB22562265}"/>
              </a:ext>
            </a:extLst>
          </p:cNvPr>
          <p:cNvSpPr txBox="1">
            <a:spLocks/>
          </p:cNvSpPr>
          <p:nvPr/>
        </p:nvSpPr>
        <p:spPr>
          <a:xfrm>
            <a:off x="425914" y="208838"/>
            <a:ext cx="5146212" cy="13255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latin typeface="+mn-lt"/>
              </a:rPr>
              <a:t>Alfalfa de alto potencial alfalfa premium</a:t>
            </a:r>
            <a:endParaRPr lang="es-AR" sz="2800" b="1" dirty="0"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4F28541-5433-4798-9158-B91C707D8A47}"/>
              </a:ext>
            </a:extLst>
          </p:cNvPr>
          <p:cNvSpPr txBox="1"/>
          <p:nvPr/>
        </p:nvSpPr>
        <p:spPr>
          <a:xfrm>
            <a:off x="4796503" y="6352263"/>
            <a:ext cx="2230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/>
              <a:t>Extraído de “Avances en Alfalfa”</a:t>
            </a:r>
          </a:p>
          <a:p>
            <a:pPr algn="ctr"/>
            <a:r>
              <a:rPr lang="es-ES" sz="1200" b="1" dirty="0"/>
              <a:t> INTA 2020</a:t>
            </a:r>
            <a:endParaRPr lang="es-AR" sz="1200" b="1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9953546-B473-4604-BAAE-BC179F4451F7}"/>
              </a:ext>
            </a:extLst>
          </p:cNvPr>
          <p:cNvSpPr/>
          <p:nvPr/>
        </p:nvSpPr>
        <p:spPr>
          <a:xfrm>
            <a:off x="11106150" y="5427820"/>
            <a:ext cx="447675" cy="3252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26C9002-F79C-4ED3-B69C-A0EE5EB46F2C}"/>
              </a:ext>
            </a:extLst>
          </p:cNvPr>
          <p:cNvSpPr/>
          <p:nvPr/>
        </p:nvSpPr>
        <p:spPr>
          <a:xfrm>
            <a:off x="11125200" y="4322920"/>
            <a:ext cx="447675" cy="3252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9DD9A51F-6761-4FE3-AA19-D52BE36034B5}"/>
              </a:ext>
            </a:extLst>
          </p:cNvPr>
          <p:cNvSpPr/>
          <p:nvPr/>
        </p:nvSpPr>
        <p:spPr>
          <a:xfrm>
            <a:off x="6304439" y="4353446"/>
            <a:ext cx="1191736" cy="256654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6BA518E3-077A-4E02-BBC4-5B580E64906D}"/>
              </a:ext>
            </a:extLst>
          </p:cNvPr>
          <p:cNvCxnSpPr/>
          <p:nvPr/>
        </p:nvCxnSpPr>
        <p:spPr>
          <a:xfrm>
            <a:off x="10220325" y="1247775"/>
            <a:ext cx="1714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1AFAE812-3F80-4D03-87FF-59B25C817766}"/>
              </a:ext>
            </a:extLst>
          </p:cNvPr>
          <p:cNvCxnSpPr>
            <a:cxnSpLocks/>
          </p:cNvCxnSpPr>
          <p:nvPr/>
        </p:nvCxnSpPr>
        <p:spPr>
          <a:xfrm>
            <a:off x="6009164" y="1466850"/>
            <a:ext cx="13060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89E197EE-AAE7-42F6-B079-02A798C9D3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/>
          <a:stretch/>
        </p:blipFill>
        <p:spPr>
          <a:xfrm>
            <a:off x="673562" y="2766719"/>
            <a:ext cx="4765213" cy="311724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574FC294-EDF4-4A5D-AFFB-918E7F6D831A}"/>
              </a:ext>
            </a:extLst>
          </p:cNvPr>
          <p:cNvSpPr/>
          <p:nvPr/>
        </p:nvSpPr>
        <p:spPr>
          <a:xfrm rot="20757102">
            <a:off x="3855071" y="2448164"/>
            <a:ext cx="1946643" cy="3570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C7927E2-D2F7-40D9-BC13-BE5053C16EB7}"/>
              </a:ext>
            </a:extLst>
          </p:cNvPr>
          <p:cNvSpPr/>
          <p:nvPr/>
        </p:nvSpPr>
        <p:spPr>
          <a:xfrm rot="1116055">
            <a:off x="123337" y="2850625"/>
            <a:ext cx="2078634" cy="310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A7C1A52-1D7E-4A16-BC91-850B015BD686}"/>
              </a:ext>
            </a:extLst>
          </p:cNvPr>
          <p:cNvSpPr/>
          <p:nvPr/>
        </p:nvSpPr>
        <p:spPr>
          <a:xfrm rot="1116055">
            <a:off x="1154281" y="2837254"/>
            <a:ext cx="1547904" cy="26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FE803ED-3FAC-43C3-B04E-83C8C4768A75}"/>
              </a:ext>
            </a:extLst>
          </p:cNvPr>
          <p:cNvSpPr/>
          <p:nvPr/>
        </p:nvSpPr>
        <p:spPr>
          <a:xfrm rot="1116055">
            <a:off x="1767481" y="2604316"/>
            <a:ext cx="1003808" cy="40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0247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53BD93-280A-4C57-8E1B-0615C9DB9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914" y="1958975"/>
            <a:ext cx="4384211" cy="1450975"/>
          </a:xfrm>
        </p:spPr>
        <p:txBody>
          <a:bodyPr>
            <a:normAutofit/>
          </a:bodyPr>
          <a:lstStyle/>
          <a:p>
            <a:pPr algn="just"/>
            <a:r>
              <a:rPr lang="es-ES" sz="1800" dirty="0"/>
              <a:t>Se asume que los cultivares premium son capaces de “demostrar” un potencial de rendimiento que puede rondar las 80-90 </a:t>
            </a:r>
            <a:r>
              <a:rPr lang="es-ES" sz="1800" dirty="0" err="1"/>
              <a:t>tons</a:t>
            </a:r>
            <a:r>
              <a:rPr lang="es-ES" sz="1800" dirty="0"/>
              <a:t> de Ms/ha en su ciclo productivo, duplicando al menos a los </a:t>
            </a:r>
            <a:r>
              <a:rPr lang="es-ES" sz="1800" dirty="0" err="1"/>
              <a:t>commodities</a:t>
            </a:r>
            <a:r>
              <a:rPr lang="es-ES" sz="1800" dirty="0"/>
              <a:t>.</a:t>
            </a:r>
            <a:endParaRPr lang="es-AR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3D91E8-7838-44D0-B3A6-672A9B969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66" t="22283" r="30625" b="16528"/>
          <a:stretch/>
        </p:blipFill>
        <p:spPr>
          <a:xfrm>
            <a:off x="4957101" y="-142874"/>
            <a:ext cx="7470364" cy="610604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13EC686-AE4B-4AE6-99DD-03154FA7BC36}"/>
              </a:ext>
            </a:extLst>
          </p:cNvPr>
          <p:cNvSpPr txBox="1">
            <a:spLocks/>
          </p:cNvSpPr>
          <p:nvPr/>
        </p:nvSpPr>
        <p:spPr>
          <a:xfrm>
            <a:off x="425914" y="323138"/>
            <a:ext cx="4384211" cy="13255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latin typeface="+mn-lt"/>
              </a:rPr>
              <a:t>Alfalfa de alto potencial alfalfa premium</a:t>
            </a:r>
            <a:endParaRPr lang="es-AR" sz="2800" b="1" dirty="0">
              <a:latin typeface="+mn-lt"/>
            </a:endParaRPr>
          </a:p>
        </p:txBody>
      </p:sp>
      <p:sp>
        <p:nvSpPr>
          <p:cNvPr id="6" name="7 CuadroTexto">
            <a:extLst>
              <a:ext uri="{FF2B5EF4-FFF2-40B4-BE49-F238E27FC236}">
                <a16:creationId xmlns:a16="http://schemas.microsoft.com/office/drawing/2014/main" id="{3D43904F-4DD4-4AC0-A153-BA3CB2286010}"/>
              </a:ext>
            </a:extLst>
          </p:cNvPr>
          <p:cNvSpPr txBox="1"/>
          <p:nvPr/>
        </p:nvSpPr>
        <p:spPr>
          <a:xfrm>
            <a:off x="0" y="620077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DF893A2-D23C-4337-B2BC-166E235F6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52263"/>
            <a:ext cx="2425684" cy="41565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D16BE9C-D705-4940-83CE-9FDD6959CC2F}"/>
              </a:ext>
            </a:extLst>
          </p:cNvPr>
          <p:cNvSpPr txBox="1"/>
          <p:nvPr/>
        </p:nvSpPr>
        <p:spPr>
          <a:xfrm>
            <a:off x="4796503" y="6352263"/>
            <a:ext cx="2230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/>
              <a:t>Extraído de “Avances en Alfalfa”</a:t>
            </a:r>
          </a:p>
          <a:p>
            <a:pPr algn="ctr"/>
            <a:r>
              <a:rPr lang="es-ES" sz="1200" b="1" dirty="0"/>
              <a:t> INTA 2020</a:t>
            </a:r>
            <a:endParaRPr lang="es-AR" sz="1200" b="1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BDF4D939-5974-47D5-AF4D-A8B83DA79A22}"/>
              </a:ext>
            </a:extLst>
          </p:cNvPr>
          <p:cNvSpPr/>
          <p:nvPr/>
        </p:nvSpPr>
        <p:spPr>
          <a:xfrm>
            <a:off x="5399564" y="1106249"/>
            <a:ext cx="6459061" cy="189978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7DCFFEB-B970-4232-954B-16CB1EACBEF7}"/>
              </a:ext>
            </a:extLst>
          </p:cNvPr>
          <p:cNvSpPr/>
          <p:nvPr/>
        </p:nvSpPr>
        <p:spPr>
          <a:xfrm>
            <a:off x="5399564" y="4643138"/>
            <a:ext cx="6459061" cy="189978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5ACE331-817A-45A3-BC4C-4F9149EA6E06}"/>
              </a:ext>
            </a:extLst>
          </p:cNvPr>
          <p:cNvCxnSpPr/>
          <p:nvPr/>
        </p:nvCxnSpPr>
        <p:spPr>
          <a:xfrm>
            <a:off x="9886950" y="458027"/>
            <a:ext cx="12192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0E60F121-41AD-4E58-9117-7A3FB2A7A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4" y="3489858"/>
            <a:ext cx="4296592" cy="215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1 Título"/>
          <p:cNvSpPr>
            <a:spLocks noGrp="1"/>
          </p:cNvSpPr>
          <p:nvPr>
            <p:ph type="title"/>
          </p:nvPr>
        </p:nvSpPr>
        <p:spPr>
          <a:xfrm>
            <a:off x="0" y="116632"/>
            <a:ext cx="12000656" cy="1008907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AR" altLang="es-AR" sz="2800" b="1" dirty="0">
                <a:latin typeface="+mn-lt"/>
              </a:rPr>
              <a:t>Relación de rendimiento entre genética premium y </a:t>
            </a:r>
            <a:br>
              <a:rPr lang="es-AR" altLang="es-AR" sz="2800" b="1" dirty="0">
                <a:latin typeface="+mn-lt"/>
              </a:rPr>
            </a:br>
            <a:r>
              <a:rPr lang="es-AR" altLang="es-AR" sz="2800" b="1" dirty="0" err="1">
                <a:latin typeface="+mn-lt"/>
              </a:rPr>
              <a:t>Cv</a:t>
            </a:r>
            <a:r>
              <a:rPr lang="es-AR" altLang="es-AR" sz="2800" b="1" dirty="0">
                <a:latin typeface="+mn-lt"/>
              </a:rPr>
              <a:t>. Monarca para diferentes ambientes en los últimos 25 años</a:t>
            </a:r>
          </a:p>
        </p:txBody>
      </p:sp>
      <p:pic>
        <p:nvPicPr>
          <p:cNvPr id="17305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"/>
          <a:stretch/>
        </p:blipFill>
        <p:spPr bwMode="auto">
          <a:xfrm>
            <a:off x="670989" y="1125537"/>
            <a:ext cx="4897967" cy="266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/>
          <a:stretch/>
        </p:blipFill>
        <p:spPr bwMode="auto">
          <a:xfrm>
            <a:off x="670989" y="3860803"/>
            <a:ext cx="4897967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88" y="3860801"/>
            <a:ext cx="4897967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2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"/>
          <a:stretch/>
        </p:blipFill>
        <p:spPr bwMode="auto">
          <a:xfrm>
            <a:off x="5840947" y="1125537"/>
            <a:ext cx="5022851" cy="266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 bwMode="auto">
          <a:xfrm rot="16200000">
            <a:off x="8750251" y="3607593"/>
            <a:ext cx="5732463" cy="76834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AR" sz="1400" kern="0" dirty="0">
                <a:solidFill>
                  <a:schemeClr val="tx1"/>
                </a:solidFill>
                <a:latin typeface="+mn-lt"/>
              </a:rPr>
              <a:t>RED INTA ALFALFA: “Avances en alfalfa” (1991-2017)</a:t>
            </a:r>
          </a:p>
        </p:txBody>
      </p:sp>
      <p:sp>
        <p:nvSpPr>
          <p:cNvPr id="2" name="1 Elipse"/>
          <p:cNvSpPr>
            <a:spLocks noChangeArrowheads="1"/>
          </p:cNvSpPr>
          <p:nvPr/>
        </p:nvSpPr>
        <p:spPr bwMode="auto">
          <a:xfrm>
            <a:off x="527057" y="3860801"/>
            <a:ext cx="5185833" cy="309721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AR" altLang="es-AR" sz="3400">
              <a:solidFill>
                <a:schemeClr val="tx2"/>
              </a:solidFill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49BC4858-ECC1-49C3-BBE3-7A8CEF9606FB}"/>
              </a:ext>
            </a:extLst>
          </p:cNvPr>
          <p:cNvCxnSpPr/>
          <p:nvPr/>
        </p:nvCxnSpPr>
        <p:spPr>
          <a:xfrm flipV="1">
            <a:off x="1733550" y="1990725"/>
            <a:ext cx="3352800" cy="11049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07EDB4B5-15E6-4703-8F95-422E42485EE0}"/>
              </a:ext>
            </a:extLst>
          </p:cNvPr>
          <p:cNvCxnSpPr>
            <a:cxnSpLocks/>
          </p:cNvCxnSpPr>
          <p:nvPr/>
        </p:nvCxnSpPr>
        <p:spPr>
          <a:xfrm flipV="1">
            <a:off x="7019925" y="1695450"/>
            <a:ext cx="3729777" cy="131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D4A604ED-BC10-4F9C-9D58-B404B0B2AF00}"/>
              </a:ext>
            </a:extLst>
          </p:cNvPr>
          <p:cNvCxnSpPr>
            <a:cxnSpLocks/>
          </p:cNvCxnSpPr>
          <p:nvPr/>
        </p:nvCxnSpPr>
        <p:spPr>
          <a:xfrm flipV="1">
            <a:off x="7358597" y="4714875"/>
            <a:ext cx="3214153" cy="12340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5933816-696C-4118-B371-590545175E12}"/>
              </a:ext>
            </a:extLst>
          </p:cNvPr>
          <p:cNvSpPr/>
          <p:nvPr/>
        </p:nvSpPr>
        <p:spPr>
          <a:xfrm>
            <a:off x="1733550" y="4472356"/>
            <a:ext cx="2500131" cy="65117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Limitante a la expresión de rendimiento </a:t>
            </a:r>
            <a:endParaRPr lang="es-A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9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99C5F785-F9B7-43A0-BF77-4F99E92B8982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1998" cy="84394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>
                <a:latin typeface="+mn-lt"/>
              </a:rPr>
              <a:t>Limitantes a la expresión de rendimiento</a:t>
            </a:r>
            <a:endParaRPr lang="es-AR" sz="2800" b="1" dirty="0">
              <a:latin typeface="+mn-lt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3B5FF23-CCD8-4542-896C-D8CC5DED04C6}"/>
              </a:ext>
            </a:extLst>
          </p:cNvPr>
          <p:cNvSpPr/>
          <p:nvPr/>
        </p:nvSpPr>
        <p:spPr>
          <a:xfrm>
            <a:off x="1957386" y="1609446"/>
            <a:ext cx="848677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Resultado productivo final</a:t>
            </a:r>
            <a:endParaRPr lang="es-AR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B7722C6-4549-4077-A325-0C7A662F4A99}"/>
              </a:ext>
            </a:extLst>
          </p:cNvPr>
          <p:cNvSpPr/>
          <p:nvPr/>
        </p:nvSpPr>
        <p:spPr>
          <a:xfrm>
            <a:off x="700086" y="2527817"/>
            <a:ext cx="2185989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Elección del cultivar</a:t>
            </a:r>
            <a:endParaRPr lang="es-AR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539AB6B-2010-4C4A-AD86-ED3EA56C7AA4}"/>
              </a:ext>
            </a:extLst>
          </p:cNvPr>
          <p:cNvSpPr/>
          <p:nvPr/>
        </p:nvSpPr>
        <p:spPr>
          <a:xfrm>
            <a:off x="5091111" y="2537342"/>
            <a:ext cx="2185989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Condiciones de uso</a:t>
            </a:r>
            <a:endParaRPr lang="es-AR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F5FC9CF-141D-4B4F-9057-95E3258E29B3}"/>
              </a:ext>
            </a:extLst>
          </p:cNvPr>
          <p:cNvSpPr/>
          <p:nvPr/>
        </p:nvSpPr>
        <p:spPr>
          <a:xfrm>
            <a:off x="9463086" y="2537342"/>
            <a:ext cx="2185989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Ambiente</a:t>
            </a:r>
            <a:endParaRPr lang="es-AR" dirty="0"/>
          </a:p>
        </p:txBody>
      </p:sp>
      <p:sp>
        <p:nvSpPr>
          <p:cNvPr id="14" name="7 CuadroTexto">
            <a:extLst>
              <a:ext uri="{FF2B5EF4-FFF2-40B4-BE49-F238E27FC236}">
                <a16:creationId xmlns:a16="http://schemas.microsoft.com/office/drawing/2014/main" id="{1684C1F0-02A8-4542-812B-3BC3A8727088}"/>
              </a:ext>
            </a:extLst>
          </p:cNvPr>
          <p:cNvSpPr txBox="1"/>
          <p:nvPr/>
        </p:nvSpPr>
        <p:spPr>
          <a:xfrm>
            <a:off x="0" y="620077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F8272D9-99B5-47B9-82F1-8B019896B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52263"/>
            <a:ext cx="2425684" cy="415654"/>
          </a:xfrm>
          <a:prstGeom prst="rect">
            <a:avLst/>
          </a:prstGeom>
        </p:spPr>
      </p:pic>
      <p:pic>
        <p:nvPicPr>
          <p:cNvPr id="2050" name="Picture 2" descr="Choice Button Icon Checklist Checkpoint Symbol: vector de stock (libre de  regalías) 1038299944 | Shutterstock">
            <a:extLst>
              <a:ext uri="{FF2B5EF4-FFF2-40B4-BE49-F238E27FC236}">
                <a16:creationId xmlns:a16="http://schemas.microsoft.com/office/drawing/2014/main" id="{AC4DAD46-99B4-4E38-A82B-380813C9B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7167" r="12963" b="24034"/>
          <a:stretch/>
        </p:blipFill>
        <p:spPr bwMode="auto">
          <a:xfrm>
            <a:off x="1005671" y="3208854"/>
            <a:ext cx="15621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7052D71-2933-4A67-9844-080A5A20BE61}"/>
              </a:ext>
            </a:extLst>
          </p:cNvPr>
          <p:cNvSpPr/>
          <p:nvPr/>
        </p:nvSpPr>
        <p:spPr>
          <a:xfrm>
            <a:off x="5088728" y="3108842"/>
            <a:ext cx="2185989" cy="1304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Siempre en discusión</a:t>
            </a:r>
            <a:endParaRPr lang="es-AR" sz="1600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C4FD4FC3-02AF-4270-9BD5-FED269492F5E}"/>
              </a:ext>
            </a:extLst>
          </p:cNvPr>
          <p:cNvSpPr/>
          <p:nvPr/>
        </p:nvSpPr>
        <p:spPr>
          <a:xfrm>
            <a:off x="9498803" y="3108842"/>
            <a:ext cx="2185989" cy="1304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u="sng" dirty="0"/>
              <a:t>Subestimado</a:t>
            </a:r>
          </a:p>
          <a:p>
            <a:pPr algn="ctr"/>
            <a:r>
              <a:rPr lang="es-ES" sz="1200" dirty="0"/>
              <a:t>No anegamiento.</a:t>
            </a:r>
          </a:p>
          <a:p>
            <a:pPr algn="ctr"/>
            <a:r>
              <a:rPr lang="es-ES" sz="1200" dirty="0"/>
              <a:t>Que no falte P.</a:t>
            </a:r>
          </a:p>
          <a:p>
            <a:pPr algn="ctr"/>
            <a:r>
              <a:rPr lang="es-ES" sz="1200" dirty="0"/>
              <a:t>Napa presente ante sequía.</a:t>
            </a:r>
            <a:endParaRPr lang="es-AR" sz="1200" dirty="0"/>
          </a:p>
        </p:txBody>
      </p:sp>
      <p:pic>
        <p:nvPicPr>
          <p:cNvPr id="1026" name="Picture 2" descr="Red Bull presenta el RB18, su coche para la F1 de 2022">
            <a:extLst>
              <a:ext uri="{FF2B5EF4-FFF2-40B4-BE49-F238E27FC236}">
                <a16:creationId xmlns:a16="http://schemas.microsoft.com/office/drawing/2014/main" id="{35A2A9F3-2BD9-4738-A060-5D947697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6" y="4633913"/>
            <a:ext cx="1907376" cy="127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8871A2F-66DF-4D2D-B0CF-3C4B88C800FF}"/>
              </a:ext>
            </a:extLst>
          </p:cNvPr>
          <p:cNvSpPr/>
          <p:nvPr/>
        </p:nvSpPr>
        <p:spPr>
          <a:xfrm>
            <a:off x="5090205" y="4646163"/>
            <a:ext cx="2185989" cy="130492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Estrategia de carrera</a:t>
            </a:r>
            <a:endParaRPr lang="es-AR" sz="1600" b="1" dirty="0">
              <a:solidFill>
                <a:schemeClr val="tx1"/>
              </a:solidFill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9A298D20-7F74-45E1-ACB0-F719A24D680A}"/>
              </a:ext>
            </a:extLst>
          </p:cNvPr>
          <p:cNvSpPr/>
          <p:nvPr/>
        </p:nvSpPr>
        <p:spPr>
          <a:xfrm>
            <a:off x="9557430" y="4665213"/>
            <a:ext cx="2185989" cy="130492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Condiciones de carrera</a:t>
            </a:r>
            <a:endParaRPr lang="es-AR" sz="1600" b="1" dirty="0">
              <a:solidFill>
                <a:schemeClr val="tx1"/>
              </a:solidFill>
            </a:endParaRPr>
          </a:p>
        </p:txBody>
      </p:sp>
      <p:sp>
        <p:nvSpPr>
          <p:cNvPr id="2" name="Flecha: a la izquierda y derecha 1">
            <a:extLst>
              <a:ext uri="{FF2B5EF4-FFF2-40B4-BE49-F238E27FC236}">
                <a16:creationId xmlns:a16="http://schemas.microsoft.com/office/drawing/2014/main" id="{EC302974-8D0D-4D47-A37E-97F273E4BF1E}"/>
              </a:ext>
            </a:extLst>
          </p:cNvPr>
          <p:cNvSpPr/>
          <p:nvPr/>
        </p:nvSpPr>
        <p:spPr>
          <a:xfrm>
            <a:off x="7743825" y="5114925"/>
            <a:ext cx="1323975" cy="419100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BCA0934-E0AC-441F-AF07-94A7C1992378}"/>
              </a:ext>
            </a:extLst>
          </p:cNvPr>
          <p:cNvSpPr/>
          <p:nvPr/>
        </p:nvSpPr>
        <p:spPr>
          <a:xfrm>
            <a:off x="9410700" y="4543425"/>
            <a:ext cx="2486025" cy="1533525"/>
          </a:xfrm>
          <a:prstGeom prst="round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¿Sabemos las condiciones de carrera que tenemos y las que se necesitan?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6642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6" grpId="0" animBg="1"/>
      <p:bldP spid="19" grpId="0" animBg="1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>
            <a:extLst>
              <a:ext uri="{FF2B5EF4-FFF2-40B4-BE49-F238E27FC236}">
                <a16:creationId xmlns:a16="http://schemas.microsoft.com/office/drawing/2014/main" id="{8DAA9437-7272-4E11-89D6-64B38AB4A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14499"/>
            <a:ext cx="11087100" cy="3929063"/>
          </a:xfrm>
          <a:solidFill>
            <a:srgbClr val="002060">
              <a:alpha val="75000"/>
            </a:srgbClr>
          </a:solidFill>
        </p:spPr>
        <p:txBody>
          <a:bodyPr/>
          <a:lstStyle/>
          <a:p>
            <a:pPr marL="0" indent="0" algn="just">
              <a:buNone/>
              <a:defRPr/>
            </a:pPr>
            <a:endParaRPr lang="es-AR" altLang="es-AR" sz="1600" u="sng" dirty="0">
              <a:solidFill>
                <a:schemeClr val="bg1"/>
              </a:solidFill>
              <a:latin typeface="Myriad Pro" pitchFamily="34" charset="0"/>
            </a:endParaRPr>
          </a:p>
          <a:p>
            <a:pPr algn="just">
              <a:defRPr/>
            </a:pPr>
            <a:endParaRPr lang="es-AR" altLang="es-AR" sz="1600" dirty="0">
              <a:solidFill>
                <a:schemeClr val="bg1"/>
              </a:solidFill>
              <a:latin typeface="Myriad Pro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es-AR" altLang="es-AR" sz="1600" dirty="0">
                <a:solidFill>
                  <a:schemeClr val="bg1"/>
                </a:solidFill>
                <a:latin typeface="Myriad Pro" pitchFamily="34" charset="0"/>
              </a:rPr>
              <a:t>pH: neutro hacia básico y alejado de la acidez. Pero: ¿Conocemos cuál es el estado de situación y el impacto de alejarse del ideal?.</a:t>
            </a:r>
          </a:p>
          <a:p>
            <a:pPr algn="just">
              <a:buFontTx/>
              <a:buChar char="-"/>
              <a:defRPr/>
            </a:pPr>
            <a:endParaRPr lang="es-AR" altLang="es-AR" sz="1600" dirty="0">
              <a:solidFill>
                <a:schemeClr val="bg1"/>
              </a:solidFill>
              <a:latin typeface="Myriad Pro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es-AR" altLang="es-AR" sz="1600" dirty="0">
                <a:solidFill>
                  <a:schemeClr val="bg1"/>
                </a:solidFill>
                <a:latin typeface="Myriad Pro" pitchFamily="34" charset="0"/>
              </a:rPr>
              <a:t>Requerimientos nutricionales: ¿Conocemos la escala de necesidad? ¿La necesidad de N?.</a:t>
            </a:r>
          </a:p>
          <a:p>
            <a:pPr algn="just">
              <a:buFontTx/>
              <a:buChar char="-"/>
              <a:defRPr/>
            </a:pPr>
            <a:endParaRPr lang="es-AR" altLang="es-AR" sz="1600" dirty="0">
              <a:solidFill>
                <a:schemeClr val="bg1"/>
              </a:solidFill>
              <a:latin typeface="Myriad Pro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es-AR" altLang="es-AR" sz="1600" dirty="0">
                <a:solidFill>
                  <a:schemeClr val="bg1"/>
                </a:solidFill>
                <a:latin typeface="Myriad Pro" pitchFamily="34" charset="0"/>
              </a:rPr>
              <a:t>Limitantes físicas: ¿Qué problemas está generando la compactación?</a:t>
            </a:r>
          </a:p>
          <a:p>
            <a:pPr algn="just">
              <a:buFontTx/>
              <a:buChar char="-"/>
              <a:defRPr/>
            </a:pPr>
            <a:endParaRPr lang="es-AR" altLang="es-AR" sz="1600" dirty="0">
              <a:solidFill>
                <a:schemeClr val="bg1"/>
              </a:solidFill>
              <a:latin typeface="Myriad Pro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es-AR" altLang="es-AR" sz="1600" dirty="0">
                <a:solidFill>
                  <a:schemeClr val="bg1"/>
                </a:solidFill>
                <a:latin typeface="Myriad Pro" pitchFamily="34" charset="0"/>
              </a:rPr>
              <a:t>Requerimientos hídricos del cultivo: ¿Importancia  de la napa?</a:t>
            </a:r>
          </a:p>
          <a:p>
            <a:pPr marL="0" indent="0" algn="just">
              <a:buNone/>
              <a:defRPr/>
            </a:pPr>
            <a:endParaRPr lang="es-AR" altLang="es-AR" sz="1600" dirty="0">
              <a:solidFill>
                <a:schemeClr val="bg1"/>
              </a:solidFill>
              <a:latin typeface="Myriad Pro" pitchFamily="34" charset="0"/>
            </a:endParaRPr>
          </a:p>
          <a:p>
            <a:pPr algn="just">
              <a:defRPr/>
            </a:pPr>
            <a:endParaRPr lang="es-AR" altLang="es-AR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9C5F785-F9B7-43A0-BF77-4F99E92B8982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1998" cy="843949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latin typeface="+mn-lt"/>
              </a:rPr>
              <a:t>Limitantes silenciosas a la expresión de rendimiento</a:t>
            </a:r>
            <a:endParaRPr lang="es-AR" sz="2800" b="1" dirty="0">
              <a:latin typeface="+mn-lt"/>
            </a:endParaRPr>
          </a:p>
        </p:txBody>
      </p:sp>
      <p:sp>
        <p:nvSpPr>
          <p:cNvPr id="6" name="7 CuadroTexto">
            <a:extLst>
              <a:ext uri="{FF2B5EF4-FFF2-40B4-BE49-F238E27FC236}">
                <a16:creationId xmlns:a16="http://schemas.microsoft.com/office/drawing/2014/main" id="{05C81E45-2E6D-4759-9366-DAA2455C592B}"/>
              </a:ext>
            </a:extLst>
          </p:cNvPr>
          <p:cNvSpPr txBox="1"/>
          <p:nvPr/>
        </p:nvSpPr>
        <p:spPr>
          <a:xfrm>
            <a:off x="0" y="620077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8CA7573-8A2B-431C-A740-E36EDD58D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52263"/>
            <a:ext cx="2425684" cy="41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4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6" r="4321" b="19434"/>
          <a:stretch/>
        </p:blipFill>
        <p:spPr>
          <a:xfrm>
            <a:off x="0" y="-22676"/>
            <a:ext cx="12192000" cy="6223451"/>
          </a:xfrm>
          <a:prstGeom prst="rect">
            <a:avLst/>
          </a:prstGeom>
        </p:spPr>
      </p:pic>
      <p:sp>
        <p:nvSpPr>
          <p:cNvPr id="183298" name="1 Título"/>
          <p:cNvSpPr>
            <a:spLocks noGrp="1"/>
          </p:cNvSpPr>
          <p:nvPr>
            <p:ph type="title"/>
          </p:nvPr>
        </p:nvSpPr>
        <p:spPr>
          <a:xfrm>
            <a:off x="0" y="254092"/>
            <a:ext cx="12191999" cy="780360"/>
          </a:xfrm>
          <a:solidFill>
            <a:schemeClr val="bg1">
              <a:lumMod val="65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AR" altLang="es-AR" sz="2600" b="1">
                <a:latin typeface="Arial" panose="020B0604020202020204" pitchFamily="34" charset="0"/>
                <a:cs typeface="Arial" panose="020B0604020202020204" pitchFamily="34" charset="0"/>
              </a:rPr>
              <a:t>Características y necesidades del cultivo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3352" y="1484784"/>
            <a:ext cx="10972800" cy="40655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AR" sz="2000" dirty="0">
                <a:solidFill>
                  <a:schemeClr val="bg1"/>
                </a:solidFill>
                <a:latin typeface="Myriad Pro" pitchFamily="34" charset="0"/>
              </a:rPr>
              <a:t>Impacto del pH en el rendimiento</a:t>
            </a:r>
          </a:p>
          <a:p>
            <a:pPr marL="0" indent="0">
              <a:buFontTx/>
              <a:buNone/>
              <a:defRPr/>
            </a:pPr>
            <a:endParaRPr lang="es-AR" sz="2400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696239"/>
              </p:ext>
            </p:extLst>
          </p:nvPr>
        </p:nvGraphicFramePr>
        <p:xfrm>
          <a:off x="407368" y="2279997"/>
          <a:ext cx="6624736" cy="2578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14163447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8216266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08677919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4761941"/>
                    </a:ext>
                  </a:extLst>
                </a:gridCol>
              </a:tblGrid>
              <a:tr h="392904">
                <a:tc rowSpan="3">
                  <a:txBody>
                    <a:bodyPr/>
                    <a:lstStyle/>
                    <a:p>
                      <a:pPr algn="ctr"/>
                      <a:r>
                        <a:rPr lang="es-AR" sz="1600" dirty="0">
                          <a:solidFill>
                            <a:schemeClr val="bg1"/>
                          </a:solidFill>
                        </a:rPr>
                        <a:t>Cultivo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AR" sz="1600" dirty="0">
                          <a:solidFill>
                            <a:schemeClr val="bg1"/>
                          </a:solidFill>
                        </a:rPr>
                        <a:t>Índices de Ph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904">
                <a:tc v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1" dirty="0">
                          <a:solidFill>
                            <a:schemeClr val="bg1"/>
                          </a:solidFill>
                        </a:rPr>
                        <a:t>4,7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1" dirty="0">
                          <a:solidFill>
                            <a:schemeClr val="bg1"/>
                          </a:solidFill>
                        </a:rPr>
                        <a:t>5,0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1" dirty="0">
                          <a:solidFill>
                            <a:schemeClr val="bg1"/>
                          </a:solidFill>
                        </a:rPr>
                        <a:t>5,7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1" dirty="0">
                          <a:solidFill>
                            <a:schemeClr val="bg1"/>
                          </a:solidFill>
                        </a:rPr>
                        <a:t>6,8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1" dirty="0">
                          <a:solidFill>
                            <a:schemeClr val="bg1"/>
                          </a:solidFill>
                        </a:rPr>
                        <a:t>7,5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579">
                <a:tc v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1" dirty="0">
                          <a:solidFill>
                            <a:schemeClr val="bg1"/>
                          </a:solidFill>
                        </a:rPr>
                        <a:t>Potencial</a:t>
                      </a:r>
                      <a:r>
                        <a:rPr lang="es-AR" sz="1600" b="1" baseline="0" dirty="0">
                          <a:solidFill>
                            <a:schemeClr val="bg1"/>
                          </a:solidFill>
                        </a:rPr>
                        <a:t> de producción (%)</a:t>
                      </a:r>
                      <a:endParaRPr lang="es-AR" sz="1600" b="1" dirty="0">
                        <a:solidFill>
                          <a:schemeClr val="bg1"/>
                        </a:solidFill>
                      </a:endParaRPr>
                    </a:p>
                    <a:p>
                      <a:endParaRPr lang="es-A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904">
                <a:tc>
                  <a:txBody>
                    <a:bodyPr/>
                    <a:lstStyle/>
                    <a:p>
                      <a:r>
                        <a:rPr lang="es-AR" sz="1600" b="1" dirty="0">
                          <a:solidFill>
                            <a:schemeClr val="bg1"/>
                          </a:solidFill>
                        </a:rPr>
                        <a:t>Alfalfa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s-A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>
                          <a:solidFill>
                            <a:schemeClr val="bg1"/>
                          </a:solidFill>
                        </a:rPr>
                        <a:t>42</a:t>
                      </a:r>
                      <a:endParaRPr lang="es-A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1">
                          <a:solidFill>
                            <a:schemeClr val="bg1"/>
                          </a:solidFill>
                        </a:rPr>
                        <a:t>100</a:t>
                      </a:r>
                      <a:endParaRPr lang="es-A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1">
                          <a:solidFill>
                            <a:schemeClr val="bg1"/>
                          </a:solidFill>
                        </a:rPr>
                        <a:t>100</a:t>
                      </a:r>
                      <a:endParaRPr lang="es-A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904">
                <a:tc>
                  <a:txBody>
                    <a:bodyPr/>
                    <a:lstStyle/>
                    <a:p>
                      <a:r>
                        <a:rPr lang="es-AR" sz="1600" b="1" dirty="0">
                          <a:solidFill>
                            <a:schemeClr val="bg1"/>
                          </a:solidFill>
                        </a:rPr>
                        <a:t>Soja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>
                          <a:solidFill>
                            <a:schemeClr val="bg1"/>
                          </a:solidFill>
                        </a:rPr>
                        <a:t>65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>
                          <a:solidFill>
                            <a:schemeClr val="bg1"/>
                          </a:solidFill>
                        </a:rPr>
                        <a:t>79</a:t>
                      </a:r>
                      <a:endParaRPr lang="es-A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>
                          <a:solidFill>
                            <a:schemeClr val="bg1"/>
                          </a:solidFill>
                        </a:rPr>
                        <a:t>80</a:t>
                      </a:r>
                      <a:endParaRPr lang="es-A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1">
                          <a:solidFill>
                            <a:schemeClr val="bg1"/>
                          </a:solidFill>
                        </a:rPr>
                        <a:t>100</a:t>
                      </a:r>
                      <a:endParaRPr lang="es-A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>
                          <a:solidFill>
                            <a:schemeClr val="bg1"/>
                          </a:solidFill>
                        </a:rPr>
                        <a:t>93</a:t>
                      </a:r>
                      <a:endParaRPr lang="es-A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904">
                <a:tc>
                  <a:txBody>
                    <a:bodyPr/>
                    <a:lstStyle/>
                    <a:p>
                      <a:r>
                        <a:rPr lang="es-AR" sz="1600" b="1" dirty="0">
                          <a:solidFill>
                            <a:schemeClr val="bg1"/>
                          </a:solidFill>
                        </a:rPr>
                        <a:t>Maíz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>
                          <a:solidFill>
                            <a:schemeClr val="bg1"/>
                          </a:solidFill>
                        </a:rPr>
                        <a:t>34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>
                          <a:solidFill>
                            <a:schemeClr val="bg1"/>
                          </a:solidFill>
                        </a:rPr>
                        <a:t>73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>
                          <a:solidFill>
                            <a:schemeClr val="bg1"/>
                          </a:solidFill>
                        </a:rPr>
                        <a:t>83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1" dirty="0">
                          <a:solidFill>
                            <a:schemeClr val="bg1"/>
                          </a:solidFill>
                        </a:rPr>
                        <a:t>100</a:t>
                      </a:r>
                      <a:endParaRPr lang="es-A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>
                          <a:solidFill>
                            <a:schemeClr val="bg1"/>
                          </a:solidFill>
                        </a:rPr>
                        <a:t>85</a:t>
                      </a:r>
                    </a:p>
                  </a:txBody>
                  <a:tcPr marL="121925" marR="121925" marT="45728" marB="45728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3348" name="7 CuadroTexto"/>
          <p:cNvSpPr txBox="1">
            <a:spLocks noChangeArrowheads="1"/>
          </p:cNvSpPr>
          <p:nvPr/>
        </p:nvSpPr>
        <p:spPr bwMode="auto">
          <a:xfrm>
            <a:off x="407367" y="5157191"/>
            <a:ext cx="6624735" cy="2616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sz="1100" dirty="0">
                <a:solidFill>
                  <a:schemeClr val="bg1"/>
                </a:solidFill>
                <a:latin typeface="Myriad Pro" pitchFamily="34" charset="0"/>
              </a:rPr>
              <a:t>Fuente: A.I. </a:t>
            </a:r>
            <a:r>
              <a:rPr lang="es-AR" altLang="es-AR" sz="1100" dirty="0" err="1">
                <a:solidFill>
                  <a:schemeClr val="bg1"/>
                </a:solidFill>
                <a:latin typeface="Myriad Pro" pitchFamily="34" charset="0"/>
              </a:rPr>
              <a:t>Laboratories</a:t>
            </a:r>
            <a:r>
              <a:rPr lang="es-AR" altLang="es-AR" sz="1100" dirty="0">
                <a:solidFill>
                  <a:schemeClr val="bg1"/>
                </a:solidFill>
                <a:latin typeface="Myriad Pro" pitchFamily="34" charset="0"/>
              </a:rPr>
              <a:t>, J, </a:t>
            </a:r>
            <a:r>
              <a:rPr lang="es-AR" altLang="es-AR" sz="1100" dirty="0" err="1">
                <a:solidFill>
                  <a:schemeClr val="bg1"/>
                </a:solidFill>
                <a:latin typeface="Myriad Pro" pitchFamily="34" charset="0"/>
              </a:rPr>
              <a:t>Seed</a:t>
            </a:r>
            <a:r>
              <a:rPr lang="es-AR" altLang="es-AR" sz="1100" dirty="0">
                <a:solidFill>
                  <a:schemeClr val="bg1"/>
                </a:solidFill>
                <a:latin typeface="Myriad Pro" pitchFamily="34" charset="0"/>
              </a:rPr>
              <a:t> Co.; Wisconsin, USA.</a:t>
            </a:r>
          </a:p>
        </p:txBody>
      </p:sp>
      <p:sp>
        <p:nvSpPr>
          <p:cNvPr id="2" name="1 Rectángulo redondeado"/>
          <p:cNvSpPr>
            <a:spLocks noChangeArrowheads="1"/>
          </p:cNvSpPr>
          <p:nvPr/>
        </p:nvSpPr>
        <p:spPr bwMode="auto">
          <a:xfrm>
            <a:off x="4937936" y="2636912"/>
            <a:ext cx="1043764" cy="221502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AR" altLang="es-AR" sz="3400">
              <a:solidFill>
                <a:schemeClr val="tx2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105246-B3CD-0356-2811-EFDECCA8EEFD}"/>
              </a:ext>
            </a:extLst>
          </p:cNvPr>
          <p:cNvSpPr txBox="1"/>
          <p:nvPr/>
        </p:nvSpPr>
        <p:spPr>
          <a:xfrm>
            <a:off x="8043997" y="3392940"/>
            <a:ext cx="3245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000" b="1" dirty="0">
                <a:solidFill>
                  <a:schemeClr val="bg1"/>
                </a:solidFill>
              </a:rPr>
              <a:t>Efecto del pH en la actividad </a:t>
            </a:r>
          </a:p>
          <a:p>
            <a:pPr algn="ctr"/>
            <a:r>
              <a:rPr lang="es-AR" sz="2000" b="1" dirty="0">
                <a:solidFill>
                  <a:schemeClr val="bg1"/>
                </a:solidFill>
              </a:rPr>
              <a:t>de los </a:t>
            </a:r>
            <a:r>
              <a:rPr lang="es-AR" sz="2000" b="1" dirty="0" err="1">
                <a:solidFill>
                  <a:schemeClr val="bg1"/>
                </a:solidFill>
              </a:rPr>
              <a:t>rizobiums</a:t>
            </a:r>
            <a:r>
              <a:rPr lang="es-AR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76D5189-F522-23D3-6D32-ED1CC51C09DC}"/>
              </a:ext>
            </a:extLst>
          </p:cNvPr>
          <p:cNvSpPr txBox="1"/>
          <p:nvPr/>
        </p:nvSpPr>
        <p:spPr>
          <a:xfrm>
            <a:off x="7780732" y="2387508"/>
            <a:ext cx="366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000" b="1" dirty="0">
                <a:solidFill>
                  <a:schemeClr val="bg1"/>
                </a:solidFill>
              </a:rPr>
              <a:t>Efecto del pH propiamente dicho</a:t>
            </a:r>
          </a:p>
          <a:p>
            <a:pPr algn="ctr"/>
            <a:r>
              <a:rPr lang="es-AR" sz="2000" b="1" dirty="0">
                <a:solidFill>
                  <a:schemeClr val="bg1"/>
                </a:solidFill>
              </a:rPr>
              <a:t>en la especie.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7F5C28-CC59-330D-FF8C-5FD1CCF3398F}"/>
              </a:ext>
            </a:extLst>
          </p:cNvPr>
          <p:cNvSpPr txBox="1"/>
          <p:nvPr/>
        </p:nvSpPr>
        <p:spPr>
          <a:xfrm>
            <a:off x="7686151" y="4074701"/>
            <a:ext cx="372358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AR" sz="2000" i="1" dirty="0">
                <a:solidFill>
                  <a:schemeClr val="bg1"/>
                </a:solidFill>
                <a:latin typeface="Myriad Pro" pitchFamily="34" charset="0"/>
              </a:rPr>
              <a:t> </a:t>
            </a:r>
            <a:r>
              <a:rPr lang="es-AR" sz="1400" i="1" dirty="0">
                <a:solidFill>
                  <a:schemeClr val="bg1"/>
                </a:solidFill>
                <a:latin typeface="Myriad Pro" pitchFamily="34" charset="0"/>
              </a:rPr>
              <a:t>“ Las cepas eran abundantes con </a:t>
            </a:r>
          </a:p>
          <a:p>
            <a:pPr algn="ctr">
              <a:defRPr/>
            </a:pPr>
            <a:r>
              <a:rPr lang="es-AR" sz="1400" i="1" dirty="0">
                <a:solidFill>
                  <a:schemeClr val="bg1"/>
                </a:solidFill>
                <a:latin typeface="Myriad Pro" pitchFamily="34" charset="0"/>
              </a:rPr>
              <a:t>pH entre 6,5-7,0, escasas a </a:t>
            </a:r>
          </a:p>
          <a:p>
            <a:pPr algn="ctr">
              <a:defRPr/>
            </a:pPr>
            <a:r>
              <a:rPr lang="es-AR" sz="1400" i="1" dirty="0">
                <a:solidFill>
                  <a:schemeClr val="bg1"/>
                </a:solidFill>
                <a:latin typeface="Myriad Pro" pitchFamily="34" charset="0"/>
              </a:rPr>
              <a:t>pH 6,3 y casi nulas a pH 5,8” (Vance, 1988).</a:t>
            </a:r>
          </a:p>
          <a:p>
            <a:endParaRPr lang="es-AR" sz="2000" b="1" dirty="0">
              <a:solidFill>
                <a:schemeClr val="bg1"/>
              </a:solidFill>
            </a:endParaRPr>
          </a:p>
        </p:txBody>
      </p:sp>
      <p:sp>
        <p:nvSpPr>
          <p:cNvPr id="13" name="7 CuadroTexto">
            <a:extLst>
              <a:ext uri="{FF2B5EF4-FFF2-40B4-BE49-F238E27FC236}">
                <a16:creationId xmlns:a16="http://schemas.microsoft.com/office/drawing/2014/main" id="{968797E0-C5A4-457B-A401-DCE321AAE25D}"/>
              </a:ext>
            </a:extLst>
          </p:cNvPr>
          <p:cNvSpPr txBox="1"/>
          <p:nvPr/>
        </p:nvSpPr>
        <p:spPr>
          <a:xfrm>
            <a:off x="0" y="6200775"/>
            <a:ext cx="12191999" cy="707886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 Agr. Juan </a:t>
            </a:r>
            <a:r>
              <a:rPr lang="es-UY" sz="1000" b="1" dirty="0" err="1">
                <a:latin typeface="Myriad Pro" pitchFamily="34" charset="0"/>
              </a:rPr>
              <a:t>Lus</a:t>
            </a:r>
            <a:endParaRPr lang="es-UY" sz="1000" b="1" dirty="0">
              <a:latin typeface="Myriad Pro" pitchFamily="34" charset="0"/>
            </a:endParaRPr>
          </a:p>
          <a:p>
            <a:pPr algn="ctr"/>
            <a:r>
              <a:rPr lang="es-UY" sz="1000" b="1" dirty="0">
                <a:latin typeface="Myriad Pro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Ing.agr.juanlus@Gmail.com</a:t>
            </a:r>
          </a:p>
          <a:p>
            <a:pPr algn="ctr"/>
            <a:endParaRPr lang="es-UY" sz="1000" b="1" dirty="0">
              <a:latin typeface="Myriad Pro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E9B7440-A905-45D1-BD03-BBCF9F986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2" y="6352263"/>
            <a:ext cx="2425684" cy="415654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4D58CFD9-3BD8-497A-9A53-46D14E7BD111}"/>
              </a:ext>
            </a:extLst>
          </p:cNvPr>
          <p:cNvSpPr/>
          <p:nvPr/>
        </p:nvSpPr>
        <p:spPr>
          <a:xfrm>
            <a:off x="4096243" y="3658294"/>
            <a:ext cx="531257" cy="454606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9427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139 L -0.09049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9987</TotalTime>
  <Words>2125</Words>
  <Application>Microsoft Office PowerPoint</Application>
  <PresentationFormat>Panorámica</PresentationFormat>
  <Paragraphs>330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Albert Sans</vt:lpstr>
      <vt:lpstr>Arial</vt:lpstr>
      <vt:lpstr>Calibri</vt:lpstr>
      <vt:lpstr>Calibri Light</vt:lpstr>
      <vt:lpstr>LibreFranklin</vt:lpstr>
      <vt:lpstr>Myriad Pro</vt:lpstr>
      <vt:lpstr>SourceSerifPro</vt:lpstr>
      <vt:lpstr>Tema de Office</vt:lpstr>
      <vt:lpstr>Enemigos silenciosos que limitan el potencial de producción de la alfalfa</vt:lpstr>
      <vt:lpstr>Presentación de PowerPoint</vt:lpstr>
      <vt:lpstr>Alfalfa de alto potencial alfalfa premium</vt:lpstr>
      <vt:lpstr>Presentación de PowerPoint</vt:lpstr>
      <vt:lpstr>Presentación de PowerPoint</vt:lpstr>
      <vt:lpstr>Relación de rendimiento entre genética premium y  Cv. Monarca para diferentes ambientes en los últimos 25 años</vt:lpstr>
      <vt:lpstr>Presentación de PowerPoint</vt:lpstr>
      <vt:lpstr>Presentación de PowerPoint</vt:lpstr>
      <vt:lpstr>Características y necesidades del cultivo</vt:lpstr>
      <vt:lpstr>Presentación de PowerPoint</vt:lpstr>
      <vt:lpstr>Alfalfa y su relación con el 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</dc:creator>
  <cp:lastModifiedBy>lenovo</cp:lastModifiedBy>
  <cp:revision>104</cp:revision>
  <dcterms:created xsi:type="dcterms:W3CDTF">2024-11-04T17:16:21Z</dcterms:created>
  <dcterms:modified xsi:type="dcterms:W3CDTF">2024-11-14T04:40:41Z</dcterms:modified>
</cp:coreProperties>
</file>