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420" r:id="rId3"/>
    <p:sldId id="260" r:id="rId4"/>
    <p:sldId id="271" r:id="rId5"/>
    <p:sldId id="272" r:id="rId6"/>
    <p:sldId id="404" r:id="rId7"/>
    <p:sldId id="269" r:id="rId8"/>
    <p:sldId id="281" r:id="rId9"/>
    <p:sldId id="266" r:id="rId10"/>
    <p:sldId id="405" r:id="rId11"/>
    <p:sldId id="273" r:id="rId12"/>
    <p:sldId id="274" r:id="rId13"/>
    <p:sldId id="406" r:id="rId14"/>
    <p:sldId id="411" r:id="rId15"/>
    <p:sldId id="417" r:id="rId16"/>
    <p:sldId id="277" r:id="rId17"/>
    <p:sldId id="278" r:id="rId18"/>
    <p:sldId id="409" r:id="rId19"/>
    <p:sldId id="410" r:id="rId20"/>
    <p:sldId id="279" r:id="rId21"/>
    <p:sldId id="415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80" autoAdjust="0"/>
  </p:normalViewPr>
  <p:slideViewPr>
    <p:cSldViewPr snapToGrid="0">
      <p:cViewPr varScale="1">
        <p:scale>
          <a:sx n="85" d="100"/>
          <a:sy n="85" d="100"/>
        </p:scale>
        <p:origin x="96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7D618411-AEDA-B20D-155E-005F76F9E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433D5361-DDFC-1D57-AD7E-21952B81C2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65717AA9-9CF0-D6F8-4832-72487E3B01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441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92415B96-6995-B8CC-4817-699FE2A50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1038a4f965_0_6:notes">
            <a:extLst>
              <a:ext uri="{FF2B5EF4-FFF2-40B4-BE49-F238E27FC236}">
                <a16:creationId xmlns:a16="http://schemas.microsoft.com/office/drawing/2014/main" id="{B3BD2D4E-1917-6682-B9DB-A61824026E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1038a4f965_0_6:notes">
            <a:extLst>
              <a:ext uri="{FF2B5EF4-FFF2-40B4-BE49-F238E27FC236}">
                <a16:creationId xmlns:a16="http://schemas.microsoft.com/office/drawing/2014/main" id="{9A561CDF-BF96-12E3-758C-B7A1A52A47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6273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B69B3DDF-C3BD-621E-9E19-7C1457A98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FE038B31-D38E-8C0C-82B9-D875CABCE6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50EADE83-79AB-2DAF-0F94-4D4BE410F0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3812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3DFA7C04-98B2-B6D8-CACB-9B8443716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2F197C7A-F01E-C505-2402-526FE9B632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C0EF29B1-307C-310C-2BF2-CB9EFCE08F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2463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6E9BC359-15AB-5C1B-CA1C-30502CD43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0F19B64E-51CC-6828-3D91-CEE8514BF8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F7E8DEA0-17D3-CCCB-CA6F-1DF9D4CA5F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718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76930A38-EAD8-8120-6963-91374FA70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EA829163-2109-F6FD-ED78-58CFFA098C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E2F33E3D-ABE8-76CB-66F9-8846B7C589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9430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E7A96FAF-C10B-A383-9FD6-DF72B6D20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1A29A28F-B994-F9CA-81F3-25CB245D8F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DFFC22CA-90BD-3BAE-0B16-55BA2EB4B3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05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CF6B14E9-B51A-BB17-ACA1-C2992D36C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038a4f965_0_1:notes">
            <a:extLst>
              <a:ext uri="{FF2B5EF4-FFF2-40B4-BE49-F238E27FC236}">
                <a16:creationId xmlns:a16="http://schemas.microsoft.com/office/drawing/2014/main" id="{57845009-A2DE-7506-71B9-390B1CD131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038a4f965_0_1:notes">
            <a:extLst>
              <a:ext uri="{FF2B5EF4-FFF2-40B4-BE49-F238E27FC236}">
                <a16:creationId xmlns:a16="http://schemas.microsoft.com/office/drawing/2014/main" id="{D7E564DF-49DC-1CEA-0E79-AFD94CDA23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1522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5A13AEE7-05D4-2D5A-BFF6-F5A1F8627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038a4f965_0_1:notes">
            <a:extLst>
              <a:ext uri="{FF2B5EF4-FFF2-40B4-BE49-F238E27FC236}">
                <a16:creationId xmlns:a16="http://schemas.microsoft.com/office/drawing/2014/main" id="{2B570276-E941-18B8-B619-D600B7AE9A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038a4f965_0_1:notes">
            <a:extLst>
              <a:ext uri="{FF2B5EF4-FFF2-40B4-BE49-F238E27FC236}">
                <a16:creationId xmlns:a16="http://schemas.microsoft.com/office/drawing/2014/main" id="{3F24C7A0-801F-4AB3-7CD7-95EF160168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5531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CA664F34-BD6F-EC43-5801-DA16D20D8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038a4f965_0_1:notes">
            <a:extLst>
              <a:ext uri="{FF2B5EF4-FFF2-40B4-BE49-F238E27FC236}">
                <a16:creationId xmlns:a16="http://schemas.microsoft.com/office/drawing/2014/main" id="{8513B9E5-01F3-DE2F-755E-F2FB10E239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038a4f965_0_1:notes">
            <a:extLst>
              <a:ext uri="{FF2B5EF4-FFF2-40B4-BE49-F238E27FC236}">
                <a16:creationId xmlns:a16="http://schemas.microsoft.com/office/drawing/2014/main" id="{97FEE3AE-7620-357E-2D95-115636E959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8764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C9124C79-0B45-5A00-187E-65A4C40BC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1038a4f965_0_6:notes">
            <a:extLst>
              <a:ext uri="{FF2B5EF4-FFF2-40B4-BE49-F238E27FC236}">
                <a16:creationId xmlns:a16="http://schemas.microsoft.com/office/drawing/2014/main" id="{0683C14C-F95E-7D0D-EA78-2C10EDF949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1038a4f965_0_6:notes">
            <a:extLst>
              <a:ext uri="{FF2B5EF4-FFF2-40B4-BE49-F238E27FC236}">
                <a16:creationId xmlns:a16="http://schemas.microsoft.com/office/drawing/2014/main" id="{5511044F-9C95-1D0D-F4FE-234603E346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41413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13FDF2B9-EF5D-7B57-D4A5-78B056F6A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1038a4f965_0_6:notes">
            <a:extLst>
              <a:ext uri="{FF2B5EF4-FFF2-40B4-BE49-F238E27FC236}">
                <a16:creationId xmlns:a16="http://schemas.microsoft.com/office/drawing/2014/main" id="{705441A4-65BB-8006-9C0E-8590FD3080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1038a4f965_0_6:notes">
            <a:extLst>
              <a:ext uri="{FF2B5EF4-FFF2-40B4-BE49-F238E27FC236}">
                <a16:creationId xmlns:a16="http://schemas.microsoft.com/office/drawing/2014/main" id="{1E9EB7E6-FBA5-80FA-21B8-6F097E4950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44864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EF5A6E60-33B1-CB1A-E9AC-81F2B6CB1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1038a4f965_0_6:notes">
            <a:extLst>
              <a:ext uri="{FF2B5EF4-FFF2-40B4-BE49-F238E27FC236}">
                <a16:creationId xmlns:a16="http://schemas.microsoft.com/office/drawing/2014/main" id="{5F475B04-F23F-62A8-4177-F91FDDF83F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1038a4f965_0_6:notes">
            <a:extLst>
              <a:ext uri="{FF2B5EF4-FFF2-40B4-BE49-F238E27FC236}">
                <a16:creationId xmlns:a16="http://schemas.microsoft.com/office/drawing/2014/main" id="{472A5A89-BC4D-FCEE-F47B-3B9A49A35A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465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64D3B1F6-D26C-AD40-37D6-F272F034A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038a4f965_0_1:notes">
            <a:extLst>
              <a:ext uri="{FF2B5EF4-FFF2-40B4-BE49-F238E27FC236}">
                <a16:creationId xmlns:a16="http://schemas.microsoft.com/office/drawing/2014/main" id="{759C8948-9D0A-0878-5094-0C3B8423FE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038a4f965_0_1:notes">
            <a:extLst>
              <a:ext uri="{FF2B5EF4-FFF2-40B4-BE49-F238E27FC236}">
                <a16:creationId xmlns:a16="http://schemas.microsoft.com/office/drawing/2014/main" id="{CCD1B452-5774-9776-3000-E7C8E7B2F4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7693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2CC8BD88-B545-5ADD-94AB-A0AF74899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71E24142-174F-7455-0C9D-BC3739C0E6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AA22D24F-1686-6314-7C26-28BD171A83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0806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8F845318-42EF-484F-B34E-912989213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038a4f965_0_1:notes">
            <a:extLst>
              <a:ext uri="{FF2B5EF4-FFF2-40B4-BE49-F238E27FC236}">
                <a16:creationId xmlns:a16="http://schemas.microsoft.com/office/drawing/2014/main" id="{F386532C-ABA3-38EF-8FA4-65B29673E3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038a4f965_0_1:notes">
            <a:extLst>
              <a:ext uri="{FF2B5EF4-FFF2-40B4-BE49-F238E27FC236}">
                <a16:creationId xmlns:a16="http://schemas.microsoft.com/office/drawing/2014/main" id="{CE8291CB-9723-BF05-0F92-B566972699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44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3478CC08-AD69-DC7B-F89E-749FE2403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038a4f965_0_1:notes">
            <a:extLst>
              <a:ext uri="{FF2B5EF4-FFF2-40B4-BE49-F238E27FC236}">
                <a16:creationId xmlns:a16="http://schemas.microsoft.com/office/drawing/2014/main" id="{676FEBF7-6163-7618-EAE2-6CA48259E8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038a4f965_0_1:notes">
            <a:extLst>
              <a:ext uri="{FF2B5EF4-FFF2-40B4-BE49-F238E27FC236}">
                <a16:creationId xmlns:a16="http://schemas.microsoft.com/office/drawing/2014/main" id="{B0719FC4-5C0C-1014-EC03-79272F2366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3397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70193FDA-044B-7F85-519D-E55CC86C3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038a4f965_0_1:notes">
            <a:extLst>
              <a:ext uri="{FF2B5EF4-FFF2-40B4-BE49-F238E27FC236}">
                <a16:creationId xmlns:a16="http://schemas.microsoft.com/office/drawing/2014/main" id="{02CA7B61-94AC-CE2F-DC69-CC112006C9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038a4f965_0_1:notes">
            <a:extLst>
              <a:ext uri="{FF2B5EF4-FFF2-40B4-BE49-F238E27FC236}">
                <a16:creationId xmlns:a16="http://schemas.microsoft.com/office/drawing/2014/main" id="{37ACE122-BC2D-813E-06F8-FD1FBF70D0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885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20EBA5A3-5680-FC72-BF98-CAE9AFAD6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56FBE366-F44D-AB64-D628-E83DE21284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EE52E8E9-D58C-F700-D665-C468F781E9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9298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6160DDBF-DE58-213B-014C-C5A939071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038a4f965_0_1:notes">
            <a:extLst>
              <a:ext uri="{FF2B5EF4-FFF2-40B4-BE49-F238E27FC236}">
                <a16:creationId xmlns:a16="http://schemas.microsoft.com/office/drawing/2014/main" id="{06AB3DEA-89D5-E6E8-A53D-DD373598A5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038a4f965_0_1:notes">
            <a:extLst>
              <a:ext uri="{FF2B5EF4-FFF2-40B4-BE49-F238E27FC236}">
                <a16:creationId xmlns:a16="http://schemas.microsoft.com/office/drawing/2014/main" id="{E3B8B079-ECAA-70D0-D59F-B16FF8227B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640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8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berone.german@inta.gob.ar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A85C149-DFF0-DEA2-E721-4A1F98870022}"/>
              </a:ext>
            </a:extLst>
          </p:cNvPr>
          <p:cNvSpPr txBox="1"/>
          <p:nvPr/>
        </p:nvSpPr>
        <p:spPr>
          <a:xfrm>
            <a:off x="1462110" y="1390933"/>
            <a:ext cx="6344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Producción y utilización eficiente en PASTOREO de ALFALFA</a:t>
            </a:r>
            <a:endParaRPr lang="es-AR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193C758-D395-A3A7-22B2-7E2B26E4E7A8}"/>
              </a:ext>
            </a:extLst>
          </p:cNvPr>
          <p:cNvSpPr txBox="1"/>
          <p:nvPr/>
        </p:nvSpPr>
        <p:spPr>
          <a:xfrm>
            <a:off x="3166533" y="2474128"/>
            <a:ext cx="281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Germán Berone</a:t>
            </a:r>
            <a:endParaRPr lang="es-AR" sz="1800" dirty="0">
              <a:latin typeface="Comic Sans MS" panose="030F0702030302020204" pitchFamily="66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7438B4-C750-441B-7AD0-26F871A63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31" y="3244285"/>
            <a:ext cx="6999111" cy="4831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8207C992-285F-F570-E1F7-7C7C37D76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A84BC890-6EDC-ABB0-4856-13FCD2FB7C3E}"/>
              </a:ext>
            </a:extLst>
          </p:cNvPr>
          <p:cNvGrpSpPr/>
          <p:nvPr/>
        </p:nvGrpSpPr>
        <p:grpSpPr>
          <a:xfrm>
            <a:off x="1106310" y="1008363"/>
            <a:ext cx="5109967" cy="3546829"/>
            <a:chOff x="124178" y="970092"/>
            <a:chExt cx="5712178" cy="3546829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1BC9E00-D095-7766-13CA-62B98EE5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178" y="970092"/>
              <a:ext cx="5712178" cy="3546829"/>
            </a:xfrm>
            <a:prstGeom prst="rect">
              <a:avLst/>
            </a:prstGeom>
          </p:spPr>
        </p:pic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18370347-CA9F-E9F1-9710-DA4691BF55FE}"/>
                </a:ext>
              </a:extLst>
            </p:cNvPr>
            <p:cNvCxnSpPr>
              <a:cxnSpLocks/>
            </p:cNvCxnSpPr>
            <p:nvPr/>
          </p:nvCxnSpPr>
          <p:spPr>
            <a:xfrm>
              <a:off x="954164" y="1602269"/>
              <a:ext cx="440806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ECA315B0-37F3-E14F-F1F6-E8247AFDC8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1099" y="2193573"/>
              <a:ext cx="4391126" cy="13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CuadroTexto 21">
            <a:extLst>
              <a:ext uri="{FF2B5EF4-FFF2-40B4-BE49-F238E27FC236}">
                <a16:creationId xmlns:a16="http://schemas.microsoft.com/office/drawing/2014/main" id="{56124B93-1736-0972-2E3F-9A8BFF47E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601" y="1274129"/>
            <a:ext cx="2868487" cy="1200329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s-AR" sz="1800" b="1" dirty="0">
                <a:solidFill>
                  <a:srgbClr val="0070C0"/>
                </a:solidFill>
                <a:latin typeface="+mn-lt"/>
              </a:rPr>
              <a:t>30-40 cm de altura =&gt; 70-90%</a:t>
            </a:r>
            <a:r>
              <a:rPr lang="es-AR" altLang="es-AR" sz="1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s-AR" altLang="es-AR" sz="1800" b="1" dirty="0">
                <a:solidFill>
                  <a:srgbClr val="0070C0"/>
                </a:solidFill>
                <a:latin typeface="+mn-lt"/>
              </a:rPr>
              <a:t>digestibilidad</a:t>
            </a:r>
            <a:r>
              <a:rPr lang="es-AR" altLang="es-AR" sz="1800" dirty="0">
                <a:solidFill>
                  <a:srgbClr val="0070C0"/>
                </a:solidFill>
                <a:latin typeface="+mn-lt"/>
              </a:rPr>
              <a:t> en el cosechable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AR" sz="1800" dirty="0">
                <a:solidFill>
                  <a:srgbClr val="0070C0"/>
                </a:solidFill>
                <a:latin typeface="+mn-lt"/>
              </a:rPr>
              <a:t>(&gt; 5m de altura)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36DB87F0-2038-FD61-5AC5-3DE615481EE0}"/>
              </a:ext>
            </a:extLst>
          </p:cNvPr>
          <p:cNvGrpSpPr/>
          <p:nvPr/>
        </p:nvGrpSpPr>
        <p:grpSpPr>
          <a:xfrm>
            <a:off x="7116927" y="2992589"/>
            <a:ext cx="1882452" cy="1740292"/>
            <a:chOff x="7128873" y="2664177"/>
            <a:chExt cx="1882452" cy="1740292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12A70EE2-4C74-FB9C-2922-18A55A1D6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50648" y="2664177"/>
              <a:ext cx="1860677" cy="169412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1" name="Text Box 9">
              <a:extLst>
                <a:ext uri="{FF2B5EF4-FFF2-40B4-BE49-F238E27FC236}">
                  <a16:creationId xmlns:a16="http://schemas.microsoft.com/office/drawing/2014/main" id="{AFED504A-92C6-2897-F310-91301BABB5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8873" y="3942804"/>
              <a:ext cx="1882452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342900" fontAlgn="base">
                <a:spcAft>
                  <a:spcPct val="0"/>
                </a:spcAft>
                <a:buClrTx/>
              </a:pPr>
              <a:r>
                <a:rPr lang="es-AR" sz="1200" kern="1200" dirty="0">
                  <a:latin typeface="Calibri"/>
                  <a:ea typeface="+mn-ea"/>
                  <a:cs typeface="Arial" charset="0"/>
                </a:rPr>
                <a:t>Tesis doctoral.</a:t>
              </a:r>
            </a:p>
            <a:p>
              <a:pPr algn="ctr" defTabSz="342900" fontAlgn="base">
                <a:spcAft>
                  <a:spcPct val="0"/>
                </a:spcAft>
                <a:buClrTx/>
              </a:pPr>
              <a:r>
                <a:rPr lang="es-AR" sz="1200" kern="1200" dirty="0">
                  <a:latin typeface="Calibri"/>
                  <a:ea typeface="+mn-ea"/>
                  <a:cs typeface="Arial" charset="0"/>
                </a:rPr>
                <a:t>Federico Fina</a:t>
              </a:r>
              <a:endParaRPr lang="es-ES" sz="1200" kern="1200" dirty="0">
                <a:latin typeface="Calibri"/>
                <a:ea typeface="+mn-ea"/>
                <a:cs typeface="Arial" charset="0"/>
              </a:endParaRP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B8501B79-D7DB-CB65-6B28-597195D0B5A4}"/>
              </a:ext>
            </a:extLst>
          </p:cNvPr>
          <p:cNvGrpSpPr/>
          <p:nvPr/>
        </p:nvGrpSpPr>
        <p:grpSpPr>
          <a:xfrm>
            <a:off x="4181476" y="3115547"/>
            <a:ext cx="886177" cy="539841"/>
            <a:chOff x="1083732" y="2923822"/>
            <a:chExt cx="886177" cy="539841"/>
          </a:xfrm>
        </p:grpSpPr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EE46AC89-339B-303D-AA6D-B4658EA0B413}"/>
                </a:ext>
              </a:extLst>
            </p:cNvPr>
            <p:cNvSpPr txBox="1"/>
            <p:nvPr/>
          </p:nvSpPr>
          <p:spPr>
            <a:xfrm>
              <a:off x="1083733" y="2923822"/>
              <a:ext cx="801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200" dirty="0"/>
                <a:t>Grupo 9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144472F-7CF2-7760-1DE4-B4B2EBEB40D0}"/>
                </a:ext>
              </a:extLst>
            </p:cNvPr>
            <p:cNvSpPr txBox="1"/>
            <p:nvPr/>
          </p:nvSpPr>
          <p:spPr>
            <a:xfrm>
              <a:off x="1083732" y="3186664"/>
              <a:ext cx="801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1200" dirty="0"/>
                <a:t>Grupo 6</a:t>
              </a:r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14D17A54-B6C8-B373-EB22-0171114433B3}"/>
                </a:ext>
              </a:extLst>
            </p:cNvPr>
            <p:cNvSpPr/>
            <p:nvPr/>
          </p:nvSpPr>
          <p:spPr>
            <a:xfrm>
              <a:off x="1857729" y="3005876"/>
              <a:ext cx="109009" cy="1385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8106F427-F458-F356-FBDF-E9C8717FACF0}"/>
                </a:ext>
              </a:extLst>
            </p:cNvPr>
            <p:cNvSpPr/>
            <p:nvPr/>
          </p:nvSpPr>
          <p:spPr>
            <a:xfrm>
              <a:off x="1860900" y="3237299"/>
              <a:ext cx="109009" cy="138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C6E1399F-A697-5E99-6C27-7E201D051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18236"/>
            <a:ext cx="9143999" cy="312562"/>
          </a:xfrm>
          <a:prstGeom prst="rect">
            <a:avLst/>
          </a:prstGeom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FFD84079-514F-1748-CFD6-021F85A0E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911" y="283655"/>
            <a:ext cx="5599934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AR" sz="2400" b="1" dirty="0">
                <a:solidFill>
                  <a:srgbClr val="000000"/>
                </a:solidFill>
                <a:cs typeface="Arial" panose="020B0604020202020204" pitchFamily="34" charset="0"/>
              </a:rPr>
              <a:t>BENEFICIOS DE USAR ALTURA</a:t>
            </a:r>
            <a:endParaRPr lang="es-ES" altLang="es-AR" sz="2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235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AFBDCDE8-5E4C-298E-6CB2-EDB6A1BD7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general-pueyrredon-playa-mar-del-plata-0053">
            <a:extLst>
              <a:ext uri="{FF2B5EF4-FFF2-40B4-BE49-F238E27FC236}">
                <a16:creationId xmlns:a16="http://schemas.microsoft.com/office/drawing/2014/main" id="{AC8CE1F3-0D0F-17C4-6D81-74CED6004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2"/>
            <a:ext cx="9110134" cy="480069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BE8F5BD8-5776-11D7-1190-07DAEEA30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7236" y="606039"/>
            <a:ext cx="6470772" cy="338554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EN VERANO (con el calor, se suele caer la ganancia de peso…</a:t>
            </a:r>
            <a:r>
              <a:rPr lang="es-AR" altLang="es-AR" sz="1600" b="1" kern="1200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)</a:t>
            </a:r>
            <a:endParaRPr kumimoji="0" lang="es-ES" altLang="es-AR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DCD3CC4-DC22-B1C2-F009-FA7E43CE7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622" y="1084849"/>
            <a:ext cx="5080000" cy="3589866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A3C29AE5-7C80-394D-B0D2-9F486571D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7373" y="6387378"/>
            <a:ext cx="2048599" cy="30777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9pPr>
          </a:lstStyle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Berone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et al., 2020)</a:t>
            </a: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ECF6F2C8-A2DC-273F-F460-7ACEB9E32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023" y="108856"/>
            <a:ext cx="311662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429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s-AR" sz="1800" b="1" kern="1200" dirty="0">
                <a:latin typeface="Arial" charset="0"/>
                <a:ea typeface="+mn-ea"/>
                <a:cs typeface="Arial" charset="0"/>
              </a:rPr>
              <a:t>¿QUE APRENDIMOS?</a:t>
            </a:r>
            <a:endParaRPr lang="es-ES" sz="1800" b="1" kern="1200" dirty="0"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65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90D12428-FDD9-B6BC-999B-EA1FF7B51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general-pueyrredon-playa-mar-del-plata-0053">
            <a:extLst>
              <a:ext uri="{FF2B5EF4-FFF2-40B4-BE49-F238E27FC236}">
                <a16:creationId xmlns:a16="http://schemas.microsoft.com/office/drawing/2014/main" id="{31B475A5-24DE-2033-4D8E-3EC937207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2"/>
            <a:ext cx="9110134" cy="480069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>
            <a:extLst>
              <a:ext uri="{FF2B5EF4-FFF2-40B4-BE49-F238E27FC236}">
                <a16:creationId xmlns:a16="http://schemas.microsoft.com/office/drawing/2014/main" id="{E4848481-BB7A-A6B1-1D9F-BEFAA56ED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4800" y="266850"/>
            <a:ext cx="5726380" cy="40011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En verano, ¿Qué hacemos? ¿</a:t>
            </a:r>
            <a:r>
              <a:rPr lang="es-AR" altLang="es-AR" b="1" kern="1200" dirty="0">
                <a:solidFill>
                  <a:srgbClr val="FF0000"/>
                </a:solidFill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es-AR" altLang="es-AR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asturas</a:t>
            </a:r>
            <a:r>
              <a:rPr kumimoji="0" lang="es-AR" altLang="es-AR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altas o bajas?</a:t>
            </a:r>
            <a:endParaRPr kumimoji="0" lang="es-ES" altLang="es-AR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0442A8BA-BD4F-604A-14D2-E982EF1983D6}"/>
              </a:ext>
            </a:extLst>
          </p:cNvPr>
          <p:cNvGrpSpPr/>
          <p:nvPr/>
        </p:nvGrpSpPr>
        <p:grpSpPr>
          <a:xfrm>
            <a:off x="3318889" y="1149386"/>
            <a:ext cx="2392901" cy="2942068"/>
            <a:chOff x="4892606" y="2391980"/>
            <a:chExt cx="3225233" cy="2942068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6E489E6A-F308-139D-F81D-975B21888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2606" y="2391980"/>
              <a:ext cx="3225233" cy="29217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B564AE87-F54B-95B3-8C4B-9D6A01250E4D}"/>
                </a:ext>
              </a:extLst>
            </p:cNvPr>
            <p:cNvSpPr txBox="1"/>
            <p:nvPr/>
          </p:nvSpPr>
          <p:spPr>
            <a:xfrm>
              <a:off x="4892607" y="2434191"/>
              <a:ext cx="3058382" cy="338554"/>
            </a:xfrm>
            <a:prstGeom prst="rect">
              <a:avLst/>
            </a:prstGeom>
            <a:solidFill>
              <a:sysClr val="window" lastClr="FFFFFF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Cada 28 días, 1 ha</a:t>
              </a:r>
            </a:p>
          </p:txBody>
        </p: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AA77C673-55E1-6161-A043-43D824108F5F}"/>
                </a:ext>
              </a:extLst>
            </p:cNvPr>
            <p:cNvCxnSpPr/>
            <p:nvPr/>
          </p:nvCxnSpPr>
          <p:spPr>
            <a:xfrm>
              <a:off x="7822732" y="3073683"/>
              <a:ext cx="0" cy="2260365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headEnd type="arrow" w="med" len="med"/>
              <a:tailEnd type="arrow" w="med" len="med"/>
            </a:ln>
            <a:effectLst/>
          </p:spPr>
        </p:cxn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6D05C32A-4F37-1620-2DA9-360C9B1C572B}"/>
                </a:ext>
              </a:extLst>
            </p:cNvPr>
            <p:cNvSpPr txBox="1"/>
            <p:nvPr/>
          </p:nvSpPr>
          <p:spPr>
            <a:xfrm>
              <a:off x="6581591" y="3805810"/>
              <a:ext cx="119900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57 cm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5692D08-7CBD-642F-BA91-F1CA6252CE00}"/>
                </a:ext>
              </a:extLst>
            </p:cNvPr>
            <p:cNvSpPr txBox="1"/>
            <p:nvPr/>
          </p:nvSpPr>
          <p:spPr>
            <a:xfrm>
              <a:off x="5261782" y="4387861"/>
              <a:ext cx="2332286" cy="646331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2300</a:t>
              </a:r>
              <a:r>
                <a:rPr kumimoji="0" lang="es-A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kg MS/ha &gt; 5cm</a:t>
              </a: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77A29D9D-E8C7-ADDB-5BA1-C164EFD19336}"/>
              </a:ext>
            </a:extLst>
          </p:cNvPr>
          <p:cNvGrpSpPr/>
          <p:nvPr/>
        </p:nvGrpSpPr>
        <p:grpSpPr>
          <a:xfrm>
            <a:off x="0" y="1153683"/>
            <a:ext cx="3296027" cy="2937771"/>
            <a:chOff x="-5" y="2560320"/>
            <a:chExt cx="4775204" cy="2679341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415B93BA-4469-03B1-2358-6504651BE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2560320"/>
              <a:ext cx="4775200" cy="26793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00AA883A-58A0-DA19-5B4B-E2C11A390269}"/>
                </a:ext>
              </a:extLst>
            </p:cNvPr>
            <p:cNvSpPr txBox="1"/>
            <p:nvPr/>
          </p:nvSpPr>
          <p:spPr>
            <a:xfrm>
              <a:off x="3079895" y="4613469"/>
              <a:ext cx="1173479" cy="3368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33 cm</a:t>
              </a:r>
            </a:p>
          </p:txBody>
        </p:sp>
        <p:cxnSp>
          <p:nvCxnSpPr>
            <p:cNvPr id="27" name="Conector recto de flecha 26">
              <a:extLst>
                <a:ext uri="{FF2B5EF4-FFF2-40B4-BE49-F238E27FC236}">
                  <a16:creationId xmlns:a16="http://schemas.microsoft.com/office/drawing/2014/main" id="{B1F8CC38-05CA-41AD-1D23-970124F08278}"/>
                </a:ext>
              </a:extLst>
            </p:cNvPr>
            <p:cNvCxnSpPr/>
            <p:nvPr/>
          </p:nvCxnSpPr>
          <p:spPr>
            <a:xfrm>
              <a:off x="4253375" y="4014280"/>
              <a:ext cx="0" cy="1194631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headEnd type="arrow" w="med" len="med"/>
              <a:tailEnd type="arrow" w="med" len="med"/>
            </a:ln>
            <a:effectLst/>
          </p:spPr>
        </p:cxn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81A5F6D4-445C-AE73-39C1-2173F5F764C1}"/>
                </a:ext>
              </a:extLst>
            </p:cNvPr>
            <p:cNvSpPr txBox="1"/>
            <p:nvPr/>
          </p:nvSpPr>
          <p:spPr>
            <a:xfrm>
              <a:off x="446301" y="4368163"/>
              <a:ext cx="2709826" cy="589475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1300</a:t>
              </a:r>
              <a:r>
                <a:rPr kumimoji="0" lang="es-A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kg MS/ha &gt; 5cm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C1C5E2BA-3E90-46F0-7209-14FAF5EF2375}"/>
                </a:ext>
              </a:extLst>
            </p:cNvPr>
            <p:cNvSpPr txBox="1"/>
            <p:nvPr/>
          </p:nvSpPr>
          <p:spPr>
            <a:xfrm>
              <a:off x="-5" y="2604207"/>
              <a:ext cx="4718752" cy="308772"/>
            </a:xfrm>
            <a:prstGeom prst="rect">
              <a:avLst/>
            </a:prstGeom>
            <a:solidFill>
              <a:sysClr val="window" lastClr="FFFFFF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Cada 14 días, 2 ha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7F1FAC34-889A-F92E-1617-809FF8A25164}"/>
              </a:ext>
            </a:extLst>
          </p:cNvPr>
          <p:cNvGrpSpPr/>
          <p:nvPr/>
        </p:nvGrpSpPr>
        <p:grpSpPr>
          <a:xfrm>
            <a:off x="5876493" y="1003025"/>
            <a:ext cx="3154181" cy="3513941"/>
            <a:chOff x="5876493" y="1003025"/>
            <a:chExt cx="3154181" cy="3513941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B6465AB6-1427-8F24-1E1E-3BC107BDF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76493" y="1003025"/>
              <a:ext cx="1803152" cy="1833047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A1370A09-9295-5A96-3AA6-2B8A17396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27522" y="2893340"/>
              <a:ext cx="1803152" cy="162362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36" name="Text Box 9">
              <a:extLst>
                <a:ext uri="{FF2B5EF4-FFF2-40B4-BE49-F238E27FC236}">
                  <a16:creationId xmlns:a16="http://schemas.microsoft.com/office/drawing/2014/main" id="{7C10CDAA-E4EA-F850-F5B2-FAE207B5F2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8428" y="2315480"/>
              <a:ext cx="1583859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342900" fontAlgn="base">
                <a:spcAft>
                  <a:spcPct val="0"/>
                </a:spcAft>
                <a:buClrTx/>
              </a:pPr>
              <a:r>
                <a:rPr lang="es-AR" sz="1200" kern="1200" dirty="0">
                  <a:latin typeface="Calibri"/>
                  <a:ea typeface="+mn-ea"/>
                  <a:cs typeface="Arial" charset="0"/>
                </a:rPr>
                <a:t>Daniel Méndez.</a:t>
              </a:r>
            </a:p>
            <a:p>
              <a:pPr algn="ctr" defTabSz="342900" fontAlgn="base">
                <a:spcAft>
                  <a:spcPct val="0"/>
                </a:spcAft>
                <a:buClrTx/>
              </a:pPr>
              <a:r>
                <a:rPr lang="es-AR" sz="1200" kern="1200" dirty="0">
                  <a:latin typeface="Calibri"/>
                  <a:ea typeface="+mn-ea"/>
                  <a:cs typeface="Arial" charset="0"/>
                </a:rPr>
                <a:t>INTA Villegas</a:t>
              </a:r>
              <a:endParaRPr lang="es-ES" sz="1200" kern="1200" dirty="0"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34" name="Text Box 9">
              <a:extLst>
                <a:ext uri="{FF2B5EF4-FFF2-40B4-BE49-F238E27FC236}">
                  <a16:creationId xmlns:a16="http://schemas.microsoft.com/office/drawing/2014/main" id="{9BFF7927-0AE0-E7E9-83AE-0705C3AE8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78477" y="4002829"/>
              <a:ext cx="141118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342900" fontAlgn="base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s-AR" sz="1200" kern="1200" dirty="0">
                  <a:latin typeface="Calibri"/>
                  <a:ea typeface="+mn-ea"/>
                  <a:cs typeface="Arial" charset="0"/>
                </a:rPr>
                <a:t>Cecilia Sardiña. INTA Villegas</a:t>
              </a:r>
              <a:endParaRPr lang="es-ES" sz="1200" kern="1200" dirty="0">
                <a:latin typeface="Calibri"/>
                <a:ea typeface="+mn-ea"/>
                <a:cs typeface="Arial" charset="0"/>
              </a:endParaRPr>
            </a:p>
          </p:txBody>
        </p:sp>
      </p:grpSp>
      <p:sp>
        <p:nvSpPr>
          <p:cNvPr id="38" name="Text Box 9">
            <a:extLst>
              <a:ext uri="{FF2B5EF4-FFF2-40B4-BE49-F238E27FC236}">
                <a16:creationId xmlns:a16="http://schemas.microsoft.com/office/drawing/2014/main" id="{A1AF121B-B337-286E-2E70-076C75151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95" y="4120294"/>
            <a:ext cx="5726380" cy="30777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En ambos se ofreció la misma cantidad de pasto/animal (</a:t>
            </a:r>
            <a:r>
              <a:rPr kumimoji="0" lang="es-AR" alt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4%PV &gt; 5cm</a:t>
            </a:r>
            <a:r>
              <a:rPr kumimoji="0" lang="es-AR" altLang="es-A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</a:t>
            </a:r>
            <a:endParaRPr kumimoji="0" lang="es-ES" altLang="es-A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0399484-3484-0A50-7F5A-76BF2FCA13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818236"/>
            <a:ext cx="9143999" cy="31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71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858D5F37-8CF5-0D00-094B-278A7EDEA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eneral-pueyrredon-playa-mar-del-plata-0053">
            <a:extLst>
              <a:ext uri="{FF2B5EF4-FFF2-40B4-BE49-F238E27FC236}">
                <a16:creationId xmlns:a16="http://schemas.microsoft.com/office/drawing/2014/main" id="{B0F0A757-8840-131F-0635-DA04BF84D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2"/>
            <a:ext cx="9110134" cy="480069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>
            <a:extLst>
              <a:ext uri="{FF2B5EF4-FFF2-40B4-BE49-F238E27FC236}">
                <a16:creationId xmlns:a16="http://schemas.microsoft.com/office/drawing/2014/main" id="{06D546D1-7E3E-81A4-D2FE-232CE6568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246" y="260111"/>
            <a:ext cx="5441237" cy="40011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En verano, ¿Qué hacemos? ¿</a:t>
            </a:r>
            <a:r>
              <a:rPr lang="es-AR" altLang="es-AR" b="1" kern="1200" dirty="0">
                <a:solidFill>
                  <a:srgbClr val="FF0000"/>
                </a:solidFill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es-AR" altLang="es-AR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astura</a:t>
            </a:r>
            <a:r>
              <a:rPr kumimoji="0" lang="es-AR" altLang="es-AR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alta o baja?</a:t>
            </a:r>
            <a:endParaRPr kumimoji="0" lang="es-ES" altLang="es-AR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45B4A5B-1654-834A-5785-4DFD75B75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069" y="968765"/>
            <a:ext cx="2392901" cy="29217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9DACACA7-14EB-0C58-B907-132DE4BC0FF5}"/>
              </a:ext>
            </a:extLst>
          </p:cNvPr>
          <p:cNvGrpSpPr/>
          <p:nvPr/>
        </p:nvGrpSpPr>
        <p:grpSpPr>
          <a:xfrm>
            <a:off x="1659469" y="973062"/>
            <a:ext cx="5700496" cy="2937771"/>
            <a:chOff x="-1" y="2560320"/>
            <a:chExt cx="8258742" cy="2679341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5D53B778-8101-131A-A372-795CD9EDA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2560320"/>
              <a:ext cx="4775200" cy="26793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25A3CF3C-16A2-665D-65A4-D33FC2052291}"/>
                </a:ext>
              </a:extLst>
            </p:cNvPr>
            <p:cNvSpPr txBox="1"/>
            <p:nvPr/>
          </p:nvSpPr>
          <p:spPr>
            <a:xfrm>
              <a:off x="-1" y="2579540"/>
              <a:ext cx="8258742" cy="336843"/>
            </a:xfrm>
            <a:prstGeom prst="rect">
              <a:avLst/>
            </a:prstGeom>
            <a:solidFill>
              <a:sysClr val="window" lastClr="FFFFFF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RESPUESTA ANIMAL INDIVIDUAL</a:t>
              </a:r>
              <a:endPara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sp>
        <p:nvSpPr>
          <p:cNvPr id="38" name="Text Box 9">
            <a:extLst>
              <a:ext uri="{FF2B5EF4-FFF2-40B4-BE49-F238E27FC236}">
                <a16:creationId xmlns:a16="http://schemas.microsoft.com/office/drawing/2014/main" id="{C824F208-0411-6576-FB37-3C86CCE75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585" y="3939673"/>
            <a:ext cx="5726380" cy="30777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En ambos se ofreció la misma cantidad de pasto/animal (</a:t>
            </a:r>
            <a:r>
              <a:rPr kumimoji="0" lang="es-AR" alt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4%PV </a:t>
            </a:r>
            <a:r>
              <a:rPr kumimoji="0" lang="es-AR" altLang="es-A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&gt; 5cm)</a:t>
            </a:r>
            <a:endParaRPr kumimoji="0" lang="es-ES" altLang="es-A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7" descr="vaca[1]">
            <a:extLst>
              <a:ext uri="{FF2B5EF4-FFF2-40B4-BE49-F238E27FC236}">
                <a16:creationId xmlns:a16="http://schemas.microsoft.com/office/drawing/2014/main" id="{15F2BDCD-8347-1DCA-66C0-6F275D7ED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469" y="2236314"/>
            <a:ext cx="1251833" cy="163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vaca[1]">
            <a:extLst>
              <a:ext uri="{FF2B5EF4-FFF2-40B4-BE49-F238E27FC236}">
                <a16:creationId xmlns:a16="http://schemas.microsoft.com/office/drawing/2014/main" id="{25993D53-E4A5-BE5D-2529-D88325A3C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644" y="2567555"/>
            <a:ext cx="1251833" cy="131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4404A90-FF89-1085-4BDF-C812E32C964B}"/>
              </a:ext>
            </a:extLst>
          </p:cNvPr>
          <p:cNvSpPr txBox="1"/>
          <p:nvPr/>
        </p:nvSpPr>
        <p:spPr>
          <a:xfrm>
            <a:off x="6241477" y="2567708"/>
            <a:ext cx="2019966" cy="36933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740 g/animal/día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A7C152-D370-9BC4-8D46-73ADF2AF0047}"/>
              </a:ext>
            </a:extLst>
          </p:cNvPr>
          <p:cNvSpPr txBox="1"/>
          <p:nvPr/>
        </p:nvSpPr>
        <p:spPr>
          <a:xfrm>
            <a:off x="2800033" y="2236314"/>
            <a:ext cx="2019966" cy="36933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900 g/animal/día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1A88EB-0033-7E9A-874C-DDE32B00C1FA}"/>
              </a:ext>
            </a:extLst>
          </p:cNvPr>
          <p:cNvSpPr txBox="1"/>
          <p:nvPr/>
        </p:nvSpPr>
        <p:spPr>
          <a:xfrm>
            <a:off x="2331099" y="1420534"/>
            <a:ext cx="2019966" cy="36933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30-40 cm altura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6E7EEC7-2D99-A8D4-AE73-9B491B3925C7}"/>
              </a:ext>
            </a:extLst>
          </p:cNvPr>
          <p:cNvSpPr txBox="1"/>
          <p:nvPr/>
        </p:nvSpPr>
        <p:spPr>
          <a:xfrm>
            <a:off x="5193622" y="1449778"/>
            <a:ext cx="2019966" cy="36933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AR" sz="18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5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0-60 cm altura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449B49E-6551-77BA-9303-8231AC32B3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818236"/>
            <a:ext cx="9143999" cy="31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49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CE8C5766-1C91-9827-6D67-972898F16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general-pueyrredon-playa-mar-del-plata-0053">
            <a:extLst>
              <a:ext uri="{FF2B5EF4-FFF2-40B4-BE49-F238E27FC236}">
                <a16:creationId xmlns:a16="http://schemas.microsoft.com/office/drawing/2014/main" id="{5A193904-5A81-A4F0-15A0-32F126911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2"/>
            <a:ext cx="9110134" cy="480069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16C4587-9774-9A33-DB9D-4EB2E4E08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092" y="934898"/>
            <a:ext cx="2392901" cy="29217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9CD6EA19-FF64-D435-32AE-04561EA796B8}"/>
              </a:ext>
            </a:extLst>
          </p:cNvPr>
          <p:cNvGrpSpPr/>
          <p:nvPr/>
        </p:nvGrpSpPr>
        <p:grpSpPr>
          <a:xfrm>
            <a:off x="1738492" y="939195"/>
            <a:ext cx="5667016" cy="2937771"/>
            <a:chOff x="-1" y="2560320"/>
            <a:chExt cx="8210238" cy="2679341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A617BD7C-6246-6EF4-514A-A0F339FBE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2560320"/>
              <a:ext cx="4775200" cy="267934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72A8C49-F2F2-CF8B-7A2C-67E79F5DD919}"/>
                </a:ext>
              </a:extLst>
            </p:cNvPr>
            <p:cNvSpPr txBox="1"/>
            <p:nvPr/>
          </p:nvSpPr>
          <p:spPr>
            <a:xfrm>
              <a:off x="-1" y="2577409"/>
              <a:ext cx="8210238" cy="336843"/>
            </a:xfrm>
            <a:prstGeom prst="rect">
              <a:avLst/>
            </a:prstGeom>
            <a:solidFill>
              <a:sysClr val="window" lastClr="FFFFFF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AR" sz="1800" b="1" kern="1200" dirty="0">
                  <a:solidFill>
                    <a:prstClr val="black"/>
                  </a:solidFill>
                  <a:latin typeface="Calibri" pitchFamily="34" charset="0"/>
                  <a:ea typeface="+mn-ea"/>
                  <a:cs typeface="+mn-cs"/>
                </a:rPr>
                <a:t>PRODUCCION DE CARNE</a:t>
              </a:r>
              <a:endPara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sp>
        <p:nvSpPr>
          <p:cNvPr id="38" name="Text Box 9">
            <a:extLst>
              <a:ext uri="{FF2B5EF4-FFF2-40B4-BE49-F238E27FC236}">
                <a16:creationId xmlns:a16="http://schemas.microsoft.com/office/drawing/2014/main" id="{7FF60E8C-F57F-2E25-499C-0B7A134FE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608" y="3905806"/>
            <a:ext cx="5726380" cy="30777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En ambos se ofreció la misma cantidad de pasto/animal (</a:t>
            </a:r>
            <a:r>
              <a:rPr kumimoji="0" lang="es-AR" altLang="es-A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4%PV </a:t>
            </a:r>
            <a:r>
              <a:rPr kumimoji="0" lang="es-AR" altLang="es-A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&gt; 5cm)</a:t>
            </a:r>
            <a:endParaRPr kumimoji="0" lang="es-ES" altLang="es-A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7" descr="vaca[1]">
            <a:extLst>
              <a:ext uri="{FF2B5EF4-FFF2-40B4-BE49-F238E27FC236}">
                <a16:creationId xmlns:a16="http://schemas.microsoft.com/office/drawing/2014/main" id="{EAEE33AE-0B28-BA71-0D00-21097BC85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492" y="2202447"/>
            <a:ext cx="1251833" cy="163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vaca[1]">
            <a:extLst>
              <a:ext uri="{FF2B5EF4-FFF2-40B4-BE49-F238E27FC236}">
                <a16:creationId xmlns:a16="http://schemas.microsoft.com/office/drawing/2014/main" id="{8D273C55-07BF-7741-A164-3E251795B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67" y="2533688"/>
            <a:ext cx="1251833" cy="131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BB65AFA-6DA7-F7FF-B2D9-FF8A2B081157}"/>
              </a:ext>
            </a:extLst>
          </p:cNvPr>
          <p:cNvSpPr txBox="1"/>
          <p:nvPr/>
        </p:nvSpPr>
        <p:spPr>
          <a:xfrm>
            <a:off x="6331786" y="2524306"/>
            <a:ext cx="2019966" cy="36933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AR" sz="1800" b="1" kern="1200" dirty="0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299 kg carne/ha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F4810B8-EC2C-4A79-5064-D61EC09C37D2}"/>
              </a:ext>
            </a:extLst>
          </p:cNvPr>
          <p:cNvSpPr txBox="1"/>
          <p:nvPr/>
        </p:nvSpPr>
        <p:spPr>
          <a:xfrm>
            <a:off x="2997149" y="2201600"/>
            <a:ext cx="1744184" cy="36933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340 kg carne/ha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CC3BFF5-77A7-9AEA-7CAB-40137D7331E4}"/>
              </a:ext>
            </a:extLst>
          </p:cNvPr>
          <p:cNvSpPr txBox="1"/>
          <p:nvPr/>
        </p:nvSpPr>
        <p:spPr>
          <a:xfrm>
            <a:off x="2410122" y="1386667"/>
            <a:ext cx="2019966" cy="369332"/>
          </a:xfrm>
          <a:prstGeom prst="rect">
            <a:avLst/>
          </a:prstGeom>
          <a:solidFill>
            <a:schemeClr val="bg1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30-40 cm altura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7019EF7-1910-2A67-8A8E-6A9174F3591B}"/>
              </a:ext>
            </a:extLst>
          </p:cNvPr>
          <p:cNvSpPr txBox="1"/>
          <p:nvPr/>
        </p:nvSpPr>
        <p:spPr>
          <a:xfrm>
            <a:off x="5272645" y="1415911"/>
            <a:ext cx="2019966" cy="36933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AR" sz="18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5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0-60 cm altura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BA12248-396D-C29B-F468-8D6D1620BC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818236"/>
            <a:ext cx="9143999" cy="312562"/>
          </a:xfrm>
          <a:prstGeom prst="rect">
            <a:avLst/>
          </a:prstGeom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F0BB8695-8AE8-D781-921A-51B1BC1F9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341" y="206580"/>
            <a:ext cx="5441237" cy="40011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En verano, ¿Qué hacemos? ¿</a:t>
            </a:r>
            <a:r>
              <a:rPr lang="es-AR" altLang="es-AR" b="1" kern="1200" dirty="0">
                <a:solidFill>
                  <a:srgbClr val="FF0000"/>
                </a:solidFill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es-AR" altLang="es-AR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astura</a:t>
            </a:r>
            <a:r>
              <a:rPr kumimoji="0" lang="es-AR" altLang="es-AR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alta o baja?</a:t>
            </a:r>
            <a:endParaRPr kumimoji="0" lang="es-ES" altLang="es-AR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367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BCC7B0DB-85A4-8AB0-0F46-2FEDB7E3D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n 57">
            <a:extLst>
              <a:ext uri="{FF2B5EF4-FFF2-40B4-BE49-F238E27FC236}">
                <a16:creationId xmlns:a16="http://schemas.microsoft.com/office/drawing/2014/main" id="{5E25137F-D976-3492-E5DD-2360DFBFA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8" y="0"/>
            <a:ext cx="9082017" cy="5143500"/>
          </a:xfrm>
          <a:prstGeom prst="rect">
            <a:avLst/>
          </a:prstGeom>
        </p:spPr>
      </p:pic>
      <p:sp>
        <p:nvSpPr>
          <p:cNvPr id="59" name="Text Box 9">
            <a:extLst>
              <a:ext uri="{FF2B5EF4-FFF2-40B4-BE49-F238E27FC236}">
                <a16:creationId xmlns:a16="http://schemas.microsoft.com/office/drawing/2014/main" id="{A7957038-F8BF-16F2-6503-D2EA5F287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4735" y="203402"/>
            <a:ext cx="5730178" cy="400110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¿DESCANSO DE OTOÑO? ¿</a:t>
            </a:r>
            <a:r>
              <a:rPr lang="es-AR" altLang="es-AR" b="1" kern="1200" dirty="0">
                <a:solidFill>
                  <a:srgbClr val="FF0000"/>
                </a:solidFill>
                <a:latin typeface="Calibri"/>
                <a:ea typeface="+mn-ea"/>
                <a:cs typeface="Arial" panose="020B0604020202020204" pitchFamily="34" charset="0"/>
              </a:rPr>
              <a:t>SI? ¿NO? ¿CUANDO?</a:t>
            </a:r>
            <a:endParaRPr kumimoji="0" lang="es-AR" altLang="es-AR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2B16472-D478-D719-3F79-302F0CEE0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18236"/>
            <a:ext cx="9143999" cy="312562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4DFEDA48-A13D-E0C6-42AB-62BF14CF4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186" y="1003024"/>
            <a:ext cx="1803152" cy="18330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2" name="Text Box 9">
            <a:extLst>
              <a:ext uri="{FF2B5EF4-FFF2-40B4-BE49-F238E27FC236}">
                <a16:creationId xmlns:a16="http://schemas.microsoft.com/office/drawing/2014/main" id="{7D16131D-2A0F-F8F1-BB58-E66E3C5DE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217" y="2449264"/>
            <a:ext cx="1821089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42900" fontAlgn="base">
              <a:spcAft>
                <a:spcPct val="0"/>
              </a:spcAft>
              <a:buClrTx/>
            </a:pPr>
            <a:r>
              <a:rPr lang="es-AR" kern="1200" dirty="0">
                <a:latin typeface="Calibri"/>
                <a:ea typeface="+mn-ea"/>
                <a:cs typeface="Arial" charset="0"/>
              </a:rPr>
              <a:t>Tesis Maestría.</a:t>
            </a:r>
          </a:p>
          <a:p>
            <a:pPr algn="ctr" defTabSz="342900" fontAlgn="base">
              <a:spcAft>
                <a:spcPct val="0"/>
              </a:spcAft>
              <a:buClrTx/>
            </a:pPr>
            <a:r>
              <a:rPr lang="es-AR" kern="1200" dirty="0">
                <a:latin typeface="Calibri"/>
                <a:ea typeface="+mn-ea"/>
                <a:cs typeface="Arial" charset="0"/>
              </a:rPr>
              <a:t>Rocío Vazquez</a:t>
            </a:r>
          </a:p>
        </p:txBody>
      </p:sp>
    </p:spTree>
    <p:extLst>
      <p:ext uri="{BB962C8B-B14F-4D97-AF65-F5344CB8AC3E}">
        <p14:creationId xmlns:p14="http://schemas.microsoft.com/office/powerpoint/2010/main" val="2584995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0229A138-4208-F9B1-9BF9-E01965DFC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n 57">
            <a:extLst>
              <a:ext uri="{FF2B5EF4-FFF2-40B4-BE49-F238E27FC236}">
                <a16:creationId xmlns:a16="http://schemas.microsoft.com/office/drawing/2014/main" id="{7656289E-AC71-D234-5F4F-B918B4B06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8" y="0"/>
            <a:ext cx="9082017" cy="5143500"/>
          </a:xfrm>
          <a:prstGeom prst="rect">
            <a:avLst/>
          </a:prstGeom>
        </p:spPr>
      </p:pic>
      <p:sp>
        <p:nvSpPr>
          <p:cNvPr id="59" name="Text Box 9">
            <a:extLst>
              <a:ext uri="{FF2B5EF4-FFF2-40B4-BE49-F238E27FC236}">
                <a16:creationId xmlns:a16="http://schemas.microsoft.com/office/drawing/2014/main" id="{28D96F05-CD51-A8F1-9594-9D6ACB7E1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4735" y="203402"/>
            <a:ext cx="5730178" cy="400110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¿DESCANSO DE OTOÑO? </a:t>
            </a:r>
            <a:r>
              <a:rPr lang="es-AR" altLang="es-AR" b="1" kern="1200" dirty="0">
                <a:solidFill>
                  <a:srgbClr val="FF0000"/>
                </a:solidFill>
                <a:latin typeface="Calibri"/>
                <a:ea typeface="+mn-ea"/>
                <a:cs typeface="Arial" panose="020B0604020202020204" pitchFamily="34" charset="0"/>
              </a:rPr>
              <a:t>SI? NO? CUANDO?</a:t>
            </a:r>
            <a:endParaRPr kumimoji="0" lang="es-AR" altLang="es-AR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2" name="Grupo 71">
            <a:extLst>
              <a:ext uri="{FF2B5EF4-FFF2-40B4-BE49-F238E27FC236}">
                <a16:creationId xmlns:a16="http://schemas.microsoft.com/office/drawing/2014/main" id="{972D66A4-B2DA-9371-007C-FC7BB5F83020}"/>
              </a:ext>
            </a:extLst>
          </p:cNvPr>
          <p:cNvGrpSpPr/>
          <p:nvPr/>
        </p:nvGrpSpPr>
        <p:grpSpPr>
          <a:xfrm>
            <a:off x="0" y="750730"/>
            <a:ext cx="8937200" cy="4008897"/>
            <a:chOff x="0" y="976510"/>
            <a:chExt cx="8937200" cy="4008897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3021EF14-4621-1C42-4EEF-D141C2CBA627}"/>
                </a:ext>
              </a:extLst>
            </p:cNvPr>
            <p:cNvGrpSpPr/>
            <p:nvPr/>
          </p:nvGrpSpPr>
          <p:grpSpPr>
            <a:xfrm>
              <a:off x="0" y="976510"/>
              <a:ext cx="8937200" cy="3965873"/>
              <a:chOff x="-18257" y="585544"/>
              <a:chExt cx="9055895" cy="4662576"/>
            </a:xfrm>
          </p:grpSpPr>
          <p:sp>
            <p:nvSpPr>
              <p:cNvPr id="3" name="Rectangle 22">
                <a:extLst>
                  <a:ext uri="{FF2B5EF4-FFF2-40B4-BE49-F238E27FC236}">
                    <a16:creationId xmlns:a16="http://schemas.microsoft.com/office/drawing/2014/main" id="{C749B2AE-283E-EBF9-28A8-06A91064D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2288" y="3751993"/>
                <a:ext cx="647700" cy="5762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4" name="Rectangle 23">
                <a:extLst>
                  <a:ext uri="{FF2B5EF4-FFF2-40B4-BE49-F238E27FC236}">
                    <a16:creationId xmlns:a16="http://schemas.microsoft.com/office/drawing/2014/main" id="{6C6612D5-5937-0553-9CBC-A402E10BF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4275" y="3751993"/>
                <a:ext cx="647700" cy="5762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5" name="Rectangle 24">
                <a:extLst>
                  <a:ext uri="{FF2B5EF4-FFF2-40B4-BE49-F238E27FC236}">
                    <a16:creationId xmlns:a16="http://schemas.microsoft.com/office/drawing/2014/main" id="{DE19DC81-49E8-C4EE-18D0-C391F9A32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7850" y="3751993"/>
                <a:ext cx="647700" cy="5762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6" name="Rectangle 25">
                <a:extLst>
                  <a:ext uri="{FF2B5EF4-FFF2-40B4-BE49-F238E27FC236}">
                    <a16:creationId xmlns:a16="http://schemas.microsoft.com/office/drawing/2014/main" id="{C9F363C0-0D27-D5ED-71C5-3B8051D9F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9838" y="3751993"/>
                <a:ext cx="647700" cy="5762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7" name="Rectangle 26">
                <a:extLst>
                  <a:ext uri="{FF2B5EF4-FFF2-40B4-BE49-F238E27FC236}">
                    <a16:creationId xmlns:a16="http://schemas.microsoft.com/office/drawing/2014/main" id="{9E9C64C8-AF9D-2D02-DD04-ABB923DC99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1825" y="3753582"/>
                <a:ext cx="647700" cy="57626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8" name="Rectangle 27">
                <a:extLst>
                  <a:ext uri="{FF2B5EF4-FFF2-40B4-BE49-F238E27FC236}">
                    <a16:creationId xmlns:a16="http://schemas.microsoft.com/office/drawing/2014/main" id="{D159E3F9-53B9-87B3-CE5C-BFE5D2ED9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3813" y="3755168"/>
                <a:ext cx="647700" cy="5762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9" name="Rectangle 28">
                <a:extLst>
                  <a:ext uri="{FF2B5EF4-FFF2-40B4-BE49-F238E27FC236}">
                    <a16:creationId xmlns:a16="http://schemas.microsoft.com/office/drawing/2014/main" id="{E6D12F60-EAA1-866C-F7EF-73CE5CFAB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53100" y="3756756"/>
                <a:ext cx="647700" cy="57626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10" name="Rectangle 29">
                <a:extLst>
                  <a:ext uri="{FF2B5EF4-FFF2-40B4-BE49-F238E27FC236}">
                    <a16:creationId xmlns:a16="http://schemas.microsoft.com/office/drawing/2014/main" id="{DB4CE719-8919-2AA0-CFA0-2A84647C3F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15088" y="3751993"/>
                <a:ext cx="647700" cy="5762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11" name="Rectangle 30">
                <a:extLst>
                  <a:ext uri="{FF2B5EF4-FFF2-40B4-BE49-F238E27FC236}">
                    <a16:creationId xmlns:a16="http://schemas.microsoft.com/office/drawing/2014/main" id="{42A1CB44-8654-B0B3-97AE-A32DF84302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4375" y="3753582"/>
                <a:ext cx="647700" cy="57626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12" name="Rectangle 32">
                <a:extLst>
                  <a:ext uri="{FF2B5EF4-FFF2-40B4-BE49-F238E27FC236}">
                    <a16:creationId xmlns:a16="http://schemas.microsoft.com/office/drawing/2014/main" id="{50F6BEE0-490D-3635-565B-82D8B3684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26363" y="3751993"/>
                <a:ext cx="1295400" cy="5762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23" name="Rectangle 44">
                <a:extLst>
                  <a:ext uri="{FF2B5EF4-FFF2-40B4-BE49-F238E27FC236}">
                    <a16:creationId xmlns:a16="http://schemas.microsoft.com/office/drawing/2014/main" id="{252F758D-4B48-9791-B712-76E04A73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6575" y="2502011"/>
                <a:ext cx="647700" cy="5762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24" name="Rectangle 45">
                <a:extLst>
                  <a:ext uri="{FF2B5EF4-FFF2-40B4-BE49-F238E27FC236}">
                    <a16:creationId xmlns:a16="http://schemas.microsoft.com/office/drawing/2014/main" id="{8D07740A-B909-1F78-667C-113E695752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8563" y="2502011"/>
                <a:ext cx="647700" cy="5762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25" name="Rectangle 46">
                <a:extLst>
                  <a:ext uri="{FF2B5EF4-FFF2-40B4-BE49-F238E27FC236}">
                    <a16:creationId xmlns:a16="http://schemas.microsoft.com/office/drawing/2014/main" id="{405A23B6-8527-6ED4-C9AB-6A8F5C3D6A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2138" y="2502011"/>
                <a:ext cx="647700" cy="5762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26" name="Rectangle 47">
                <a:extLst>
                  <a:ext uri="{FF2B5EF4-FFF2-40B4-BE49-F238E27FC236}">
                    <a16:creationId xmlns:a16="http://schemas.microsoft.com/office/drawing/2014/main" id="{FD1A95F5-2603-AB0E-66C3-1FCFD2984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125" y="2502011"/>
                <a:ext cx="647700" cy="5762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27" name="Rectangle 48">
                <a:extLst>
                  <a:ext uri="{FF2B5EF4-FFF2-40B4-BE49-F238E27FC236}">
                    <a16:creationId xmlns:a16="http://schemas.microsoft.com/office/drawing/2014/main" id="{6ADFF877-3B36-05FB-1840-616157B38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6113" y="2503600"/>
                <a:ext cx="647700" cy="57626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28" name="Rectangle 49">
                <a:extLst>
                  <a:ext uri="{FF2B5EF4-FFF2-40B4-BE49-F238E27FC236}">
                    <a16:creationId xmlns:a16="http://schemas.microsoft.com/office/drawing/2014/main" id="{FB679913-BFA0-2C9A-043D-60060A722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2505187"/>
                <a:ext cx="647700" cy="5762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29" name="Rectangle 50">
                <a:extLst>
                  <a:ext uri="{FF2B5EF4-FFF2-40B4-BE49-F238E27FC236}">
                    <a16:creationId xmlns:a16="http://schemas.microsoft.com/office/drawing/2014/main" id="{3F9E2555-52F6-D5C7-7372-26010CB48E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7388" y="2506775"/>
                <a:ext cx="647700" cy="57626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30" name="Rectangle 51">
                <a:extLst>
                  <a:ext uri="{FF2B5EF4-FFF2-40B4-BE49-F238E27FC236}">
                    <a16:creationId xmlns:a16="http://schemas.microsoft.com/office/drawing/2014/main" id="{D3051C4B-A9B0-D7BF-170A-95110B941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9375" y="2500424"/>
                <a:ext cx="1295400" cy="57626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31" name="Rectangle 52">
                <a:extLst>
                  <a:ext uri="{FF2B5EF4-FFF2-40B4-BE49-F238E27FC236}">
                    <a16:creationId xmlns:a16="http://schemas.microsoft.com/office/drawing/2014/main" id="{FCD7ACE4-F9D9-E83B-4AFE-B356FD8A1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2238" y="2502011"/>
                <a:ext cx="1295400" cy="5762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32" name="Rectangle 53">
                <a:extLst>
                  <a:ext uri="{FF2B5EF4-FFF2-40B4-BE49-F238E27FC236}">
                    <a16:creationId xmlns:a16="http://schemas.microsoft.com/office/drawing/2014/main" id="{279F6A9B-FAF7-24BC-F225-48D9040A1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4988" y="1270000"/>
                <a:ext cx="647700" cy="5762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33" name="Rectangle 54">
                <a:extLst>
                  <a:ext uri="{FF2B5EF4-FFF2-40B4-BE49-F238E27FC236}">
                    <a16:creationId xmlns:a16="http://schemas.microsoft.com/office/drawing/2014/main" id="{71CE9C6B-85B2-F69A-CACC-A53F32EA3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6975" y="1270000"/>
                <a:ext cx="647700" cy="5762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34" name="Rectangle 55">
                <a:extLst>
                  <a:ext uri="{FF2B5EF4-FFF2-40B4-BE49-F238E27FC236}">
                    <a16:creationId xmlns:a16="http://schemas.microsoft.com/office/drawing/2014/main" id="{245DC8DD-2C6F-360B-6288-D66B70CFA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0550" y="1270000"/>
                <a:ext cx="647700" cy="5762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35" name="Rectangle 56">
                <a:extLst>
                  <a:ext uri="{FF2B5EF4-FFF2-40B4-BE49-F238E27FC236}">
                    <a16:creationId xmlns:a16="http://schemas.microsoft.com/office/drawing/2014/main" id="{98C7CF2E-257D-8B7D-92AE-601F471FBA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538" y="1270000"/>
                <a:ext cx="647700" cy="5762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36" name="Rectangle 57">
                <a:extLst>
                  <a:ext uri="{FF2B5EF4-FFF2-40B4-BE49-F238E27FC236}">
                    <a16:creationId xmlns:a16="http://schemas.microsoft.com/office/drawing/2014/main" id="{32D97D53-A40A-AD10-A998-5189DF63D9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4525" y="1271588"/>
                <a:ext cx="647700" cy="57626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37" name="Rectangle 60">
                <a:extLst>
                  <a:ext uri="{FF2B5EF4-FFF2-40B4-BE49-F238E27FC236}">
                    <a16:creationId xmlns:a16="http://schemas.microsoft.com/office/drawing/2014/main" id="{1C4646EB-0C7A-8759-E4AB-7E02701C8D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42075" y="1268413"/>
                <a:ext cx="1295400" cy="57626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38" name="Rectangle 61">
                <a:extLst>
                  <a:ext uri="{FF2B5EF4-FFF2-40B4-BE49-F238E27FC236}">
                    <a16:creationId xmlns:a16="http://schemas.microsoft.com/office/drawing/2014/main" id="{25E3C32A-B264-9AFD-93B1-3BE0FFDA2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650" y="1270000"/>
                <a:ext cx="1295400" cy="5762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39" name="Rectangle 62">
                <a:extLst>
                  <a:ext uri="{FF2B5EF4-FFF2-40B4-BE49-F238E27FC236}">
                    <a16:creationId xmlns:a16="http://schemas.microsoft.com/office/drawing/2014/main" id="{0A98BA09-B6E5-7859-B658-21A43EC16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9688" y="1270000"/>
                <a:ext cx="1295400" cy="5762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40" name="Text Box 63">
                <a:extLst>
                  <a:ext uri="{FF2B5EF4-FFF2-40B4-BE49-F238E27FC236}">
                    <a16:creationId xmlns:a16="http://schemas.microsoft.com/office/drawing/2014/main" id="{5E38FD1B-2D8B-C6CC-FCA2-63A4DF8C9D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8741" y="585544"/>
                <a:ext cx="1081088" cy="32566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200" dirty="0"/>
                  <a:t>1 </a:t>
                </a:r>
                <a:r>
                  <a:rPr lang="en-GB" sz="1200" dirty="0" err="1"/>
                  <a:t>Octubre</a:t>
                </a:r>
                <a:endParaRPr lang="en-GB" sz="1200" dirty="0"/>
              </a:p>
            </p:txBody>
          </p:sp>
          <p:sp>
            <p:nvSpPr>
              <p:cNvPr id="41" name="Line 64">
                <a:extLst>
                  <a:ext uri="{FF2B5EF4-FFF2-40B4-BE49-F238E27FC236}">
                    <a16:creationId xmlns:a16="http://schemas.microsoft.com/office/drawing/2014/main" id="{9FDDDB65-84A1-EDE4-1D68-E6C2A8B564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9416" y="981075"/>
                <a:ext cx="12814" cy="42670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AR" dirty="0"/>
              </a:p>
            </p:txBody>
          </p:sp>
          <p:sp>
            <p:nvSpPr>
              <p:cNvPr id="42" name="Text Box 65">
                <a:extLst>
                  <a:ext uri="{FF2B5EF4-FFF2-40B4-BE49-F238E27FC236}">
                    <a16:creationId xmlns:a16="http://schemas.microsoft.com/office/drawing/2014/main" id="{282253F4-FF4C-2917-7CC8-4F3B4F0BE7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70400" y="645565"/>
                <a:ext cx="1368425" cy="32566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200" dirty="0"/>
                  <a:t>15</a:t>
                </a:r>
                <a:r>
                  <a:rPr lang="en-GB" sz="1200" baseline="30000" dirty="0"/>
                  <a:t> </a:t>
                </a:r>
                <a:r>
                  <a:rPr lang="en-GB" sz="1200" dirty="0" err="1"/>
                  <a:t>Febrero</a:t>
                </a:r>
                <a:endParaRPr lang="en-GB" sz="1200" dirty="0"/>
              </a:p>
            </p:txBody>
          </p:sp>
          <p:sp>
            <p:nvSpPr>
              <p:cNvPr id="43" name="Line 66">
                <a:extLst>
                  <a:ext uri="{FF2B5EF4-FFF2-40B4-BE49-F238E27FC236}">
                    <a16:creationId xmlns:a16="http://schemas.microsoft.com/office/drawing/2014/main" id="{B8C0923E-40A6-ABE1-620A-04D40F0C44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05400" y="1095468"/>
                <a:ext cx="1729" cy="7777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AR" dirty="0"/>
              </a:p>
            </p:txBody>
          </p:sp>
          <p:sp>
            <p:nvSpPr>
              <p:cNvPr id="44" name="Text Box 67">
                <a:extLst>
                  <a:ext uri="{FF2B5EF4-FFF2-40B4-BE49-F238E27FC236}">
                    <a16:creationId xmlns:a16="http://schemas.microsoft.com/office/drawing/2014/main" id="{A3144E14-4C0E-24EA-7E14-BBFD129F71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29310" y="2005971"/>
                <a:ext cx="1152525" cy="32566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200" dirty="0"/>
                  <a:t>21 Marzo</a:t>
                </a:r>
              </a:p>
            </p:txBody>
          </p:sp>
          <p:sp>
            <p:nvSpPr>
              <p:cNvPr id="45" name="Line 70">
                <a:extLst>
                  <a:ext uri="{FF2B5EF4-FFF2-40B4-BE49-F238E27FC236}">
                    <a16:creationId xmlns:a16="http://schemas.microsoft.com/office/drawing/2014/main" id="{1267A276-6857-E656-F44B-185405AB2B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26373" y="2367816"/>
                <a:ext cx="3001" cy="69617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AR" dirty="0"/>
              </a:p>
            </p:txBody>
          </p:sp>
          <p:sp>
            <p:nvSpPr>
              <p:cNvPr id="46" name="Text Box 71">
                <a:extLst>
                  <a:ext uri="{FF2B5EF4-FFF2-40B4-BE49-F238E27FC236}">
                    <a16:creationId xmlns:a16="http://schemas.microsoft.com/office/drawing/2014/main" id="{8C8C5227-416C-EC25-3F30-D2A006B93A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35825" y="3351638"/>
                <a:ext cx="1152525" cy="32566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200" dirty="0"/>
                  <a:t>30 Abril</a:t>
                </a:r>
              </a:p>
            </p:txBody>
          </p:sp>
          <p:sp>
            <p:nvSpPr>
              <p:cNvPr id="47" name="Line 72">
                <a:extLst>
                  <a:ext uri="{FF2B5EF4-FFF2-40B4-BE49-F238E27FC236}">
                    <a16:creationId xmlns:a16="http://schemas.microsoft.com/office/drawing/2014/main" id="{CCC45420-DE38-A92B-3516-6C5A7FA3BE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23360" y="3635341"/>
                <a:ext cx="3003" cy="6627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AR" dirty="0"/>
              </a:p>
            </p:txBody>
          </p:sp>
          <p:sp>
            <p:nvSpPr>
              <p:cNvPr id="48" name="Text Box 73">
                <a:extLst>
                  <a:ext uri="{FF2B5EF4-FFF2-40B4-BE49-F238E27FC236}">
                    <a16:creationId xmlns:a16="http://schemas.microsoft.com/office/drawing/2014/main" id="{92414648-64E6-6A33-DA02-28272E7319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35" y="1222804"/>
                <a:ext cx="1702487" cy="54276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200" dirty="0"/>
                  <a:t>Descanso, </a:t>
                </a:r>
                <a:r>
                  <a:rPr lang="en-GB" sz="1200" dirty="0" err="1"/>
                  <a:t>empieza</a:t>
                </a:r>
                <a:r>
                  <a:rPr lang="en-GB" sz="1200" dirty="0"/>
                  <a:t> </a:t>
                </a:r>
                <a:r>
                  <a:rPr lang="en-GB" sz="1200" dirty="0" err="1"/>
                  <a:t>en</a:t>
                </a:r>
                <a:r>
                  <a:rPr lang="en-GB" sz="1200" dirty="0"/>
                  <a:t> </a:t>
                </a:r>
                <a:r>
                  <a:rPr lang="en-GB" sz="1200" dirty="0" err="1"/>
                  <a:t>febrero</a:t>
                </a:r>
                <a:endParaRPr lang="en-GB" sz="1200" dirty="0"/>
              </a:p>
            </p:txBody>
          </p:sp>
          <p:sp>
            <p:nvSpPr>
              <p:cNvPr id="49" name="Text Box 74">
                <a:extLst>
                  <a:ext uri="{FF2B5EF4-FFF2-40B4-BE49-F238E27FC236}">
                    <a16:creationId xmlns:a16="http://schemas.microsoft.com/office/drawing/2014/main" id="{15128FA7-9E0C-905B-A740-DFC2C7DAB4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56" y="2506409"/>
                <a:ext cx="1686299" cy="54276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200" dirty="0"/>
                  <a:t>Descanso </a:t>
                </a:r>
                <a:r>
                  <a:rPr lang="en-GB" sz="1200" dirty="0" err="1"/>
                  <a:t>empieza</a:t>
                </a:r>
                <a:r>
                  <a:rPr lang="en-GB" sz="1200" dirty="0"/>
                  <a:t> </a:t>
                </a:r>
                <a:r>
                  <a:rPr lang="en-GB" sz="1200" dirty="0" err="1"/>
                  <a:t>en</a:t>
                </a:r>
                <a:r>
                  <a:rPr lang="en-GB" sz="1200" dirty="0"/>
                  <a:t> </a:t>
                </a:r>
                <a:r>
                  <a:rPr lang="en-GB" sz="1200" dirty="0" err="1"/>
                  <a:t>otoño</a:t>
                </a:r>
                <a:endParaRPr lang="en-GB" sz="1200" dirty="0"/>
              </a:p>
            </p:txBody>
          </p:sp>
          <p:sp>
            <p:nvSpPr>
              <p:cNvPr id="50" name="Text Box 75">
                <a:extLst>
                  <a:ext uri="{FF2B5EF4-FFF2-40B4-BE49-F238E27FC236}">
                    <a16:creationId xmlns:a16="http://schemas.microsoft.com/office/drawing/2014/main" id="{C976DEBB-6132-DDA4-940D-578A19B177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8257" y="3779299"/>
                <a:ext cx="1737879" cy="54276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sz="1200" dirty="0"/>
                  <a:t>Descanso </a:t>
                </a:r>
                <a:r>
                  <a:rPr lang="en-GB" sz="1200" dirty="0" err="1"/>
                  <a:t>empieza</a:t>
                </a:r>
                <a:r>
                  <a:rPr lang="en-GB" sz="1200" dirty="0"/>
                  <a:t> primer </a:t>
                </a:r>
                <a:r>
                  <a:rPr lang="en-GB" sz="1200" dirty="0" err="1"/>
                  <a:t>helada</a:t>
                </a:r>
                <a:endParaRPr lang="en-GB" sz="1200" dirty="0"/>
              </a:p>
            </p:txBody>
          </p:sp>
          <p:sp>
            <p:nvSpPr>
              <p:cNvPr id="53" name="101 CuadroTexto">
                <a:extLst>
                  <a:ext uri="{FF2B5EF4-FFF2-40B4-BE49-F238E27FC236}">
                    <a16:creationId xmlns:a16="http://schemas.microsoft.com/office/drawing/2014/main" id="{1D5CED1F-3091-AE86-FEBA-CE3D1AC674A0}"/>
                  </a:ext>
                </a:extLst>
              </p:cNvPr>
              <p:cNvSpPr txBox="1"/>
              <p:nvPr/>
            </p:nvSpPr>
            <p:spPr>
              <a:xfrm>
                <a:off x="2562131" y="887240"/>
                <a:ext cx="1792586" cy="3256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AR" sz="1200" dirty="0"/>
                  <a:t>20-25 días</a:t>
                </a:r>
              </a:p>
            </p:txBody>
          </p:sp>
          <p:sp>
            <p:nvSpPr>
              <p:cNvPr id="55" name="152 CuadroTexto">
                <a:extLst>
                  <a:ext uri="{FF2B5EF4-FFF2-40B4-BE49-F238E27FC236}">
                    <a16:creationId xmlns:a16="http://schemas.microsoft.com/office/drawing/2014/main" id="{A19CEBAE-07BF-7CE6-D31F-F28EB602E34B}"/>
                  </a:ext>
                </a:extLst>
              </p:cNvPr>
              <p:cNvSpPr txBox="1"/>
              <p:nvPr/>
            </p:nvSpPr>
            <p:spPr>
              <a:xfrm>
                <a:off x="6118634" y="849517"/>
                <a:ext cx="1792586" cy="3256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AR" sz="1200" dirty="0"/>
                  <a:t>40-60 días</a:t>
                </a:r>
              </a:p>
            </p:txBody>
          </p:sp>
        </p:grpSp>
        <p:sp>
          <p:nvSpPr>
            <p:cNvPr id="60" name="Rectangle 22">
              <a:extLst>
                <a:ext uri="{FF2B5EF4-FFF2-40B4-BE49-F238E27FC236}">
                  <a16:creationId xmlns:a16="http://schemas.microsoft.com/office/drawing/2014/main" id="{0F783155-AA28-5C83-F848-CFB921052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457" y="4488259"/>
              <a:ext cx="639211" cy="49015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s-AR" dirty="0"/>
            </a:p>
          </p:txBody>
        </p:sp>
        <p:sp>
          <p:nvSpPr>
            <p:cNvPr id="61" name="Rectangle 23">
              <a:extLst>
                <a:ext uri="{FF2B5EF4-FFF2-40B4-BE49-F238E27FC236}">
                  <a16:creationId xmlns:a16="http://schemas.microsoft.com/office/drawing/2014/main" id="{710B3A49-892E-A3A2-80F9-2161E4CBD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5768" y="4488259"/>
              <a:ext cx="639211" cy="49015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s-AR" dirty="0"/>
            </a:p>
          </p:txBody>
        </p:sp>
        <p:sp>
          <p:nvSpPr>
            <p:cNvPr id="62" name="Rectangle 24">
              <a:extLst>
                <a:ext uri="{FF2B5EF4-FFF2-40B4-BE49-F238E27FC236}">
                  <a16:creationId xmlns:a16="http://schemas.microsoft.com/office/drawing/2014/main" id="{0B170C4F-1784-B0C3-9E87-724B912B2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0645" y="4488259"/>
              <a:ext cx="639211" cy="49015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s-AR" dirty="0"/>
            </a:p>
          </p:txBody>
        </p:sp>
        <p:sp>
          <p:nvSpPr>
            <p:cNvPr id="63" name="Rectangle 25">
              <a:extLst>
                <a:ext uri="{FF2B5EF4-FFF2-40B4-BE49-F238E27FC236}">
                  <a16:creationId xmlns:a16="http://schemas.microsoft.com/office/drawing/2014/main" id="{CF06C4A4-FF38-1DBC-7B66-FD634144C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3957" y="4488259"/>
              <a:ext cx="639211" cy="49015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s-AR" dirty="0"/>
            </a:p>
          </p:txBody>
        </p:sp>
        <p:sp>
          <p:nvSpPr>
            <p:cNvPr id="64" name="Rectangle 26">
              <a:extLst>
                <a:ext uri="{FF2B5EF4-FFF2-40B4-BE49-F238E27FC236}">
                  <a16:creationId xmlns:a16="http://schemas.microsoft.com/office/drawing/2014/main" id="{44E7637B-FE73-CFDA-AA9D-A8FEC38D3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7267" y="4489610"/>
              <a:ext cx="639211" cy="4901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s-AR" dirty="0"/>
            </a:p>
          </p:txBody>
        </p:sp>
        <p:sp>
          <p:nvSpPr>
            <p:cNvPr id="65" name="Rectangle 27">
              <a:extLst>
                <a:ext uri="{FF2B5EF4-FFF2-40B4-BE49-F238E27FC236}">
                  <a16:creationId xmlns:a16="http://schemas.microsoft.com/office/drawing/2014/main" id="{5D9082B8-8FE3-C4D0-97C5-1C80DE784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0578" y="4490959"/>
              <a:ext cx="639211" cy="49015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s-AR" dirty="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id="{EAEB271D-756E-4710-FBF8-AB343F728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1355" y="4492310"/>
              <a:ext cx="639211" cy="4901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s-AR" dirty="0"/>
            </a:p>
          </p:txBody>
        </p:sp>
        <p:sp>
          <p:nvSpPr>
            <p:cNvPr id="67" name="Rectangle 29">
              <a:extLst>
                <a:ext uri="{FF2B5EF4-FFF2-40B4-BE49-F238E27FC236}">
                  <a16:creationId xmlns:a16="http://schemas.microsoft.com/office/drawing/2014/main" id="{9D31A99A-079F-D2C3-C8D1-2E4A7842D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4667" y="4488259"/>
              <a:ext cx="639211" cy="49015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s-AR" dirty="0"/>
            </a:p>
          </p:txBody>
        </p:sp>
        <p:sp>
          <p:nvSpPr>
            <p:cNvPr id="68" name="Rectangle 30">
              <a:extLst>
                <a:ext uri="{FF2B5EF4-FFF2-40B4-BE49-F238E27FC236}">
                  <a16:creationId xmlns:a16="http://schemas.microsoft.com/office/drawing/2014/main" id="{779496B0-AB7F-26F9-078F-7939D5F0A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5443" y="4489610"/>
              <a:ext cx="639211" cy="4901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s-AR" dirty="0"/>
            </a:p>
          </p:txBody>
        </p:sp>
        <p:sp>
          <p:nvSpPr>
            <p:cNvPr id="69" name="Rectangle 29">
              <a:extLst>
                <a:ext uri="{FF2B5EF4-FFF2-40B4-BE49-F238E27FC236}">
                  <a16:creationId xmlns:a16="http://schemas.microsoft.com/office/drawing/2014/main" id="{4328AFE0-6A55-3EC8-25CF-6D54645C5C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7245" y="4493902"/>
              <a:ext cx="639211" cy="49015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s-AR" dirty="0"/>
            </a:p>
          </p:txBody>
        </p:sp>
        <p:sp>
          <p:nvSpPr>
            <p:cNvPr id="70" name="Rectangle 30">
              <a:extLst>
                <a:ext uri="{FF2B5EF4-FFF2-40B4-BE49-F238E27FC236}">
                  <a16:creationId xmlns:a16="http://schemas.microsoft.com/office/drawing/2014/main" id="{E4F255F4-C4FC-7488-4344-612141B06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8021" y="4495253"/>
              <a:ext cx="639211" cy="49015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s-AR" dirty="0"/>
            </a:p>
          </p:txBody>
        </p:sp>
        <p:sp>
          <p:nvSpPr>
            <p:cNvPr id="71" name="Text Box 75">
              <a:extLst>
                <a:ext uri="{FF2B5EF4-FFF2-40B4-BE49-F238E27FC236}">
                  <a16:creationId xmlns:a16="http://schemas.microsoft.com/office/drawing/2014/main" id="{3CC38B1E-2CA1-D5B1-1787-ECB3705DE9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98" y="4558094"/>
              <a:ext cx="1715101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200" dirty="0" err="1"/>
                <a:t>Nunca</a:t>
              </a:r>
              <a:r>
                <a:rPr lang="en-GB" sz="1200" dirty="0"/>
                <a:t> </a:t>
              </a:r>
              <a:r>
                <a:rPr lang="en-GB" sz="1200" dirty="0" err="1"/>
                <a:t>descansa</a:t>
              </a:r>
              <a:endParaRPr lang="en-GB" sz="1200" dirty="0"/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BB4123DF-E5AE-F727-40CA-713ED367B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18236"/>
            <a:ext cx="9143999" cy="312562"/>
          </a:xfrm>
          <a:prstGeom prst="rect">
            <a:avLst/>
          </a:prstGeom>
        </p:spPr>
      </p:pic>
      <p:sp>
        <p:nvSpPr>
          <p:cNvPr id="51" name="Rectángulo 50">
            <a:extLst>
              <a:ext uri="{FF2B5EF4-FFF2-40B4-BE49-F238E27FC236}">
                <a16:creationId xmlns:a16="http://schemas.microsoft.com/office/drawing/2014/main" id="{E157379E-ED2C-7181-FB91-B1FCC67A1B4F}"/>
              </a:ext>
            </a:extLst>
          </p:cNvPr>
          <p:cNvSpPr/>
          <p:nvPr/>
        </p:nvSpPr>
        <p:spPr>
          <a:xfrm>
            <a:off x="27054" y="1924700"/>
            <a:ext cx="9097765" cy="1046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21F08AF0-C7D1-339B-8FAD-71DD1A1042F8}"/>
              </a:ext>
            </a:extLst>
          </p:cNvPr>
          <p:cNvSpPr/>
          <p:nvPr/>
        </p:nvSpPr>
        <p:spPr>
          <a:xfrm>
            <a:off x="44684" y="2990645"/>
            <a:ext cx="9097765" cy="1046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21617B1-B881-9F8F-229B-9B202F7278AF}"/>
              </a:ext>
            </a:extLst>
          </p:cNvPr>
          <p:cNvSpPr/>
          <p:nvPr/>
        </p:nvSpPr>
        <p:spPr>
          <a:xfrm>
            <a:off x="38636" y="4056341"/>
            <a:ext cx="9097765" cy="749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1591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2F6AA7B0-ABCB-4B8B-F814-51EB3331E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57D3070-C532-D740-E5ED-5387AB2D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404A843-9537-D406-D1B6-85A8FB153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88" y="1171038"/>
            <a:ext cx="5673087" cy="3304950"/>
          </a:xfrm>
          <a:prstGeom prst="rect">
            <a:avLst/>
          </a:prstGeom>
        </p:spPr>
      </p:pic>
      <p:sp>
        <p:nvSpPr>
          <p:cNvPr id="4" name="3 CuadroTexto">
            <a:extLst>
              <a:ext uri="{FF2B5EF4-FFF2-40B4-BE49-F238E27FC236}">
                <a16:creationId xmlns:a16="http://schemas.microsoft.com/office/drawing/2014/main" id="{B3DE959C-F643-7071-6CB1-850CD3D23749}"/>
              </a:ext>
            </a:extLst>
          </p:cNvPr>
          <p:cNvSpPr txBox="1"/>
          <p:nvPr/>
        </p:nvSpPr>
        <p:spPr>
          <a:xfrm>
            <a:off x="2662976" y="380336"/>
            <a:ext cx="38067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b="1" dirty="0"/>
              <a:t>IMPACTO 1 = productividad y estabilidad</a:t>
            </a:r>
          </a:p>
        </p:txBody>
      </p:sp>
      <p:sp>
        <p:nvSpPr>
          <p:cNvPr id="5" name="3 CuadroTexto">
            <a:extLst>
              <a:ext uri="{FF2B5EF4-FFF2-40B4-BE49-F238E27FC236}">
                <a16:creationId xmlns:a16="http://schemas.microsoft.com/office/drawing/2014/main" id="{82116C56-F744-D178-CED4-3A16364CB451}"/>
              </a:ext>
            </a:extLst>
          </p:cNvPr>
          <p:cNvSpPr txBox="1"/>
          <p:nvPr/>
        </p:nvSpPr>
        <p:spPr>
          <a:xfrm>
            <a:off x="6231466" y="1573497"/>
            <a:ext cx="2201334" cy="230832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800" dirty="0">
                <a:solidFill>
                  <a:schemeClr val="bg1"/>
                </a:solidFill>
              </a:rPr>
              <a:t>Las pasturas con </a:t>
            </a:r>
            <a:r>
              <a:rPr lang="es-AR" sz="1800" b="1" u="sng" dirty="0">
                <a:solidFill>
                  <a:schemeClr val="bg1"/>
                </a:solidFill>
              </a:rPr>
              <a:t>descanso temprano fueron más productivas </a:t>
            </a:r>
            <a:r>
              <a:rPr lang="es-AR" sz="1800" u="sng" dirty="0">
                <a:solidFill>
                  <a:schemeClr val="bg1"/>
                </a:solidFill>
              </a:rPr>
              <a:t>y </a:t>
            </a:r>
            <a:r>
              <a:rPr lang="es-AR" sz="1800" b="1" u="sng" dirty="0">
                <a:solidFill>
                  <a:schemeClr val="bg1"/>
                </a:solidFill>
              </a:rPr>
              <a:t>no mostraron caída</a:t>
            </a:r>
            <a:r>
              <a:rPr lang="es-AR" sz="1800" dirty="0">
                <a:solidFill>
                  <a:schemeClr val="bg1"/>
                </a:solidFill>
              </a:rPr>
              <a:t> en productividad </a:t>
            </a:r>
            <a:r>
              <a:rPr lang="es-AR" sz="1800" b="1" u="sng" dirty="0">
                <a:solidFill>
                  <a:schemeClr val="bg1"/>
                </a:solidFill>
              </a:rPr>
              <a:t>a través del tiempo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55EEAEF-F8E0-B586-B8C5-955A9E59D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18236"/>
            <a:ext cx="9143999" cy="31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35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3E59F4E9-E8CE-A2C6-3FC6-6C46DC222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42CBC96-37CD-D4CB-EC68-57EB61A85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2"/>
            <a:ext cx="9053689" cy="5143500"/>
          </a:xfrm>
          <a:prstGeom prst="rect">
            <a:avLst/>
          </a:prstGeom>
        </p:spPr>
      </p:pic>
      <p:sp>
        <p:nvSpPr>
          <p:cNvPr id="6" name="3 CuadroTexto">
            <a:extLst>
              <a:ext uri="{FF2B5EF4-FFF2-40B4-BE49-F238E27FC236}">
                <a16:creationId xmlns:a16="http://schemas.microsoft.com/office/drawing/2014/main" id="{80A8D3F0-8453-882C-2EBE-B94D25EFF5D3}"/>
              </a:ext>
            </a:extLst>
          </p:cNvPr>
          <p:cNvSpPr txBox="1"/>
          <p:nvPr/>
        </p:nvSpPr>
        <p:spPr>
          <a:xfrm>
            <a:off x="2902864" y="175128"/>
            <a:ext cx="33382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b="1" dirty="0"/>
              <a:t>IMPACTO 2 = salida de invierno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C6D75C4-BAD2-BFF0-C889-61EE90BBB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18236"/>
            <a:ext cx="9143999" cy="312562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D41EC1E4-28F2-DE59-F68B-1275F3B20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4" y="630510"/>
            <a:ext cx="4248150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/>
              <a:t>1 </a:t>
            </a:r>
            <a:r>
              <a:rPr lang="en-GB" dirty="0" err="1"/>
              <a:t>julio</a:t>
            </a:r>
            <a:r>
              <a:rPr lang="en-GB" dirty="0"/>
              <a:t> al 19 </a:t>
            </a:r>
            <a:r>
              <a:rPr lang="en-GB" dirty="0" err="1"/>
              <a:t>agosto</a:t>
            </a:r>
            <a:r>
              <a:rPr lang="en-GB" dirty="0"/>
              <a:t>  2019 (50 días de </a:t>
            </a:r>
            <a:r>
              <a:rPr lang="en-GB" dirty="0" err="1"/>
              <a:t>rebrote</a:t>
            </a:r>
            <a:r>
              <a:rPr lang="en-GB" dirty="0"/>
              <a:t>)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F86A12FF-5474-9D43-2378-1239A5C2F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096" y="2445952"/>
            <a:ext cx="1809458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sz="1200" dirty="0"/>
              <a:t>Descanso temprano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580F877A-BD18-374A-6C59-C9EB87E63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170" y="3111707"/>
            <a:ext cx="1266498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sz="1200" dirty="0"/>
              <a:t>Descanso tarde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A12D95B8-EFA4-D1EB-3D9E-F9BFE82F6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8351" y="1959176"/>
            <a:ext cx="656005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AR" sz="1200" dirty="0">
                <a:solidFill>
                  <a:schemeClr val="tx1"/>
                </a:solidFill>
              </a:rPr>
              <a:t>GR10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27BA0305-CA0A-1BC6-B990-A40A74B59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108" y="1971494"/>
            <a:ext cx="656005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sz="1200" dirty="0">
                <a:solidFill>
                  <a:schemeClr val="tx1"/>
                </a:solidFill>
              </a:rPr>
              <a:t>GRD6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A2F84992-81D8-7898-FCC3-DB5A2C2BAFA3}"/>
              </a:ext>
            </a:extLst>
          </p:cNvPr>
          <p:cNvCxnSpPr/>
          <p:nvPr/>
        </p:nvCxnSpPr>
        <p:spPr>
          <a:xfrm>
            <a:off x="2902864" y="2571750"/>
            <a:ext cx="40478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D009C21A-898F-5908-A16C-775D69BB7CF6}"/>
              </a:ext>
            </a:extLst>
          </p:cNvPr>
          <p:cNvCxnSpPr>
            <a:cxnSpLocks/>
          </p:cNvCxnSpPr>
          <p:nvPr/>
        </p:nvCxnSpPr>
        <p:spPr>
          <a:xfrm flipH="1">
            <a:off x="6696074" y="3263824"/>
            <a:ext cx="457200" cy="119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6">
            <a:extLst>
              <a:ext uri="{FF2B5EF4-FFF2-40B4-BE49-F238E27FC236}">
                <a16:creationId xmlns:a16="http://schemas.microsoft.com/office/drawing/2014/main" id="{035D8205-EEF2-A67C-4A3D-D897812EF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684" y="2340917"/>
            <a:ext cx="894319" cy="46166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AR" sz="1200" b="1" dirty="0">
                <a:solidFill>
                  <a:schemeClr val="bg1"/>
                </a:solidFill>
              </a:rPr>
              <a:t>3000 kg MS/ha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FD9BC0CD-C66B-DEDA-196C-A4AA7C7F5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113" y="2952947"/>
            <a:ext cx="894319" cy="46166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AR" sz="1200" b="1" dirty="0">
                <a:solidFill>
                  <a:schemeClr val="bg1"/>
                </a:solidFill>
              </a:rPr>
              <a:t>600 kg MS/ha</a:t>
            </a:r>
          </a:p>
        </p:txBody>
      </p:sp>
    </p:spTree>
    <p:extLst>
      <p:ext uri="{BB962C8B-B14F-4D97-AF65-F5344CB8AC3E}">
        <p14:creationId xmlns:p14="http://schemas.microsoft.com/office/powerpoint/2010/main" val="186777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0D3FDA25-560E-A78D-66E9-D5CBD2AFE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8C3701E-969D-D0DF-893C-2E9F9D11B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6" name="3 CuadroTexto">
            <a:extLst>
              <a:ext uri="{FF2B5EF4-FFF2-40B4-BE49-F238E27FC236}">
                <a16:creationId xmlns:a16="http://schemas.microsoft.com/office/drawing/2014/main" id="{1852E5E4-4DFD-8EE1-B1A3-E0A6178E187E}"/>
              </a:ext>
            </a:extLst>
          </p:cNvPr>
          <p:cNvSpPr txBox="1"/>
          <p:nvPr/>
        </p:nvSpPr>
        <p:spPr>
          <a:xfrm>
            <a:off x="3367330" y="218876"/>
            <a:ext cx="26383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b="1" dirty="0"/>
              <a:t>IMPACTO 3 = persistencia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C140FA9-E0A3-F4B3-F4E3-7EF504A56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12" y="949678"/>
            <a:ext cx="5034844" cy="324414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5981C9D-8CFD-CF1F-9FC0-06AF82ACEFF6}"/>
              </a:ext>
            </a:extLst>
          </p:cNvPr>
          <p:cNvSpPr txBox="1"/>
          <p:nvPr/>
        </p:nvSpPr>
        <p:spPr>
          <a:xfrm>
            <a:off x="5606213" y="1744663"/>
            <a:ext cx="3372818" cy="120032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Comenzar tarde el descanso, no afectó el número de plantas, pero generó plantas con ~30% menor tamaño de raíz y corona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6546E8E-9680-B515-EF3E-72B615241B14}"/>
              </a:ext>
            </a:extLst>
          </p:cNvPr>
          <p:cNvSpPr txBox="1"/>
          <p:nvPr/>
        </p:nvSpPr>
        <p:spPr>
          <a:xfrm>
            <a:off x="1174045" y="3879866"/>
            <a:ext cx="598311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000" dirty="0"/>
              <a:t>½ Feb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939FC0-89CC-9D98-AE43-654AC8236546}"/>
              </a:ext>
            </a:extLst>
          </p:cNvPr>
          <p:cNvSpPr txBox="1"/>
          <p:nvPr/>
        </p:nvSpPr>
        <p:spPr>
          <a:xfrm>
            <a:off x="2229555" y="3885510"/>
            <a:ext cx="69426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000" dirty="0"/>
              <a:t>½ </a:t>
            </a:r>
            <a:r>
              <a:rPr lang="es-AR" sz="1000" dirty="0" err="1"/>
              <a:t>Marz</a:t>
            </a:r>
            <a:endParaRPr lang="es-AR" sz="10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8EFABB-5DFF-1CF7-6F9A-9FAAB442ECD5}"/>
              </a:ext>
            </a:extLst>
          </p:cNvPr>
          <p:cNvSpPr txBox="1"/>
          <p:nvPr/>
        </p:nvSpPr>
        <p:spPr>
          <a:xfrm>
            <a:off x="3375377" y="3879865"/>
            <a:ext cx="69426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000" dirty="0"/>
              <a:t>½ Abr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F1E8D31-9749-439D-62F8-810ED1170AA9}"/>
              </a:ext>
            </a:extLst>
          </p:cNvPr>
          <p:cNvSpPr txBox="1"/>
          <p:nvPr/>
        </p:nvSpPr>
        <p:spPr>
          <a:xfrm>
            <a:off x="4487332" y="3885507"/>
            <a:ext cx="69426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000" dirty="0"/>
              <a:t>Nunca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55E219A-A330-3B03-2C2B-468353924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29525"/>
            <a:ext cx="9143999" cy="31256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075539C-2B1F-924B-030F-AAAB9F8DFACF}"/>
              </a:ext>
            </a:extLst>
          </p:cNvPr>
          <p:cNvSpPr txBox="1"/>
          <p:nvPr/>
        </p:nvSpPr>
        <p:spPr>
          <a:xfrm>
            <a:off x="1779280" y="1894570"/>
            <a:ext cx="832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/>
              <a:t>+ ~30%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8434CD4-629B-2600-ECC7-593FE579EC81}"/>
              </a:ext>
            </a:extLst>
          </p:cNvPr>
          <p:cNvCxnSpPr>
            <a:cxnSpLocks/>
          </p:cNvCxnSpPr>
          <p:nvPr/>
        </p:nvCxnSpPr>
        <p:spPr>
          <a:xfrm>
            <a:off x="2686755" y="1905859"/>
            <a:ext cx="0" cy="537941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0F9FD48C-15CF-CF33-7563-37EF0A87CDBC}"/>
              </a:ext>
            </a:extLst>
          </p:cNvPr>
          <p:cNvCxnSpPr/>
          <p:nvPr/>
        </p:nvCxnSpPr>
        <p:spPr>
          <a:xfrm>
            <a:off x="1761066" y="1905859"/>
            <a:ext cx="330328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EBBF0C2F-A915-2649-9F89-C07294FF8038}"/>
              </a:ext>
            </a:extLst>
          </p:cNvPr>
          <p:cNvCxnSpPr/>
          <p:nvPr/>
        </p:nvCxnSpPr>
        <p:spPr>
          <a:xfrm>
            <a:off x="1715690" y="2443800"/>
            <a:ext cx="330328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102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689093E7-B9AE-0B19-709E-80FF2C8E0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AD5C853-941D-905B-E90D-58CEAD8C4E3F}"/>
              </a:ext>
            </a:extLst>
          </p:cNvPr>
          <p:cNvSpPr txBox="1"/>
          <p:nvPr/>
        </p:nvSpPr>
        <p:spPr>
          <a:xfrm>
            <a:off x="2985924" y="1834053"/>
            <a:ext cx="3883375" cy="1323439"/>
          </a:xfrm>
          <a:custGeom>
            <a:avLst/>
            <a:gdLst>
              <a:gd name="connsiteX0" fmla="*/ 0 w 3883375"/>
              <a:gd name="connsiteY0" fmla="*/ 0 h 1323439"/>
              <a:gd name="connsiteX1" fmla="*/ 3883375 w 3883375"/>
              <a:gd name="connsiteY1" fmla="*/ 0 h 1323439"/>
              <a:gd name="connsiteX2" fmla="*/ 3883375 w 3883375"/>
              <a:gd name="connsiteY2" fmla="*/ 1323439 h 1323439"/>
              <a:gd name="connsiteX3" fmla="*/ 0 w 3883375"/>
              <a:gd name="connsiteY3" fmla="*/ 1323439 h 1323439"/>
              <a:gd name="connsiteX4" fmla="*/ 0 w 3883375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3375" h="1323439" extrusionOk="0">
                <a:moveTo>
                  <a:pt x="0" y="0"/>
                </a:moveTo>
                <a:cubicBezTo>
                  <a:pt x="1920178" y="-165412"/>
                  <a:pt x="2359992" y="8449"/>
                  <a:pt x="3883375" y="0"/>
                </a:cubicBezTo>
                <a:cubicBezTo>
                  <a:pt x="3829628" y="199966"/>
                  <a:pt x="3780185" y="1186484"/>
                  <a:pt x="3883375" y="1323439"/>
                </a:cubicBezTo>
                <a:cubicBezTo>
                  <a:pt x="2950309" y="1460303"/>
                  <a:pt x="416840" y="1386985"/>
                  <a:pt x="0" y="1323439"/>
                </a:cubicBezTo>
                <a:cubicBezTo>
                  <a:pt x="30875" y="857043"/>
                  <a:pt x="38746" y="453572"/>
                  <a:pt x="0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69439922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9.000-12.000 litros leche</a:t>
            </a:r>
          </a:p>
          <a:p>
            <a:pPr algn="ctr"/>
            <a:r>
              <a:rPr lang="es-A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(1 kg MS/litro leche)</a:t>
            </a:r>
          </a:p>
          <a:p>
            <a:pPr algn="ctr"/>
            <a:r>
              <a:rPr lang="es-AR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600-800 kg carne</a:t>
            </a:r>
          </a:p>
          <a:p>
            <a:pPr algn="ctr"/>
            <a:r>
              <a:rPr lang="es-A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(15 kg MS/kg carne)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FCC5F7C-E287-917F-B426-E24F84EB8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8236"/>
            <a:ext cx="9143999" cy="312562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0A686CC5-00ED-BC9F-CCFE-9C1575E1C2A4}"/>
              </a:ext>
            </a:extLst>
          </p:cNvPr>
          <p:cNvGrpSpPr/>
          <p:nvPr/>
        </p:nvGrpSpPr>
        <p:grpSpPr>
          <a:xfrm>
            <a:off x="174980" y="897087"/>
            <a:ext cx="2099733" cy="3341506"/>
            <a:chOff x="146755" y="756358"/>
            <a:chExt cx="2099733" cy="3341506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2778FC38-6BDB-DABE-3A07-1D531A1CC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755" y="756358"/>
              <a:ext cx="2099733" cy="3341506"/>
            </a:xfrm>
            <a:prstGeom prst="rect">
              <a:avLst/>
            </a:prstGeom>
          </p:spPr>
        </p:pic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C35A80E9-4397-4EC2-060F-0127713549A8}"/>
                </a:ext>
              </a:extLst>
            </p:cNvPr>
            <p:cNvSpPr/>
            <p:nvPr/>
          </p:nvSpPr>
          <p:spPr>
            <a:xfrm>
              <a:off x="1162757" y="2111020"/>
              <a:ext cx="135467" cy="169333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BAC8AD33-B2B1-438B-7251-7E599BDB5AC6}"/>
                </a:ext>
              </a:extLst>
            </p:cNvPr>
            <p:cNvSpPr/>
            <p:nvPr/>
          </p:nvSpPr>
          <p:spPr>
            <a:xfrm>
              <a:off x="1450625" y="2285998"/>
              <a:ext cx="135467" cy="169333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5B3F4673-E28C-9706-5F53-E93D70BB4BBA}"/>
                </a:ext>
              </a:extLst>
            </p:cNvPr>
            <p:cNvSpPr/>
            <p:nvPr/>
          </p:nvSpPr>
          <p:spPr>
            <a:xfrm>
              <a:off x="1241778" y="1569151"/>
              <a:ext cx="135467" cy="169333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EC691B34-3B0B-3454-3B2D-F7E94B6BF169}"/>
                </a:ext>
              </a:extLst>
            </p:cNvPr>
            <p:cNvSpPr/>
            <p:nvPr/>
          </p:nvSpPr>
          <p:spPr>
            <a:xfrm>
              <a:off x="1089377" y="1789282"/>
              <a:ext cx="135467" cy="169333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7FC06B1E-A568-80F2-6626-A5D1113842DE}"/>
                </a:ext>
              </a:extLst>
            </p:cNvPr>
            <p:cNvSpPr/>
            <p:nvPr/>
          </p:nvSpPr>
          <p:spPr>
            <a:xfrm>
              <a:off x="1456268" y="1693324"/>
              <a:ext cx="135467" cy="169333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62B9765D-7AB0-6F2F-2511-95EB355E9E92}"/>
              </a:ext>
            </a:extLst>
          </p:cNvPr>
          <p:cNvSpPr txBox="1"/>
          <p:nvPr/>
        </p:nvSpPr>
        <p:spPr>
          <a:xfrm>
            <a:off x="2342451" y="912390"/>
            <a:ext cx="556542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dirty="0">
                <a:solidFill>
                  <a:schemeClr val="tx1"/>
                </a:solidFill>
              </a:rPr>
              <a:t>9.000 -12.000 kg MS/ha (OCTUBRE-MARZO)</a:t>
            </a:r>
          </a:p>
          <a:p>
            <a:r>
              <a:rPr lang="es-AR" dirty="0">
                <a:solidFill>
                  <a:schemeClr val="tx1"/>
                </a:solidFill>
              </a:rPr>
              <a:t>Avances en alfalfa</a:t>
            </a:r>
          </a:p>
          <a:p>
            <a:r>
              <a:rPr lang="es-AR" dirty="0">
                <a:solidFill>
                  <a:schemeClr val="tx1"/>
                </a:solidFill>
              </a:rPr>
              <a:t>Datos propios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7583B07-BBCA-BC0A-2CE1-9D01F80D4E02}"/>
              </a:ext>
            </a:extLst>
          </p:cNvPr>
          <p:cNvSpPr txBox="1"/>
          <p:nvPr/>
        </p:nvSpPr>
        <p:spPr>
          <a:xfrm>
            <a:off x="1781002" y="3328085"/>
            <a:ext cx="7078137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3600" dirty="0">
                <a:solidFill>
                  <a:schemeClr val="bg1"/>
                </a:solidFill>
              </a:rPr>
              <a:t>El partido se juega entre OCTUBRE-MARZO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FE65E10-5763-4BB2-666F-236D37511D7A}"/>
              </a:ext>
            </a:extLst>
          </p:cNvPr>
          <p:cNvSpPr txBox="1"/>
          <p:nvPr/>
        </p:nvSpPr>
        <p:spPr>
          <a:xfrm>
            <a:off x="657759" y="321327"/>
            <a:ext cx="822959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¿CUANDO SE JUEGA EL PARTIDO EN LA REGION PAMPEANA?</a:t>
            </a:r>
          </a:p>
        </p:txBody>
      </p:sp>
    </p:spTree>
    <p:extLst>
      <p:ext uri="{BB962C8B-B14F-4D97-AF65-F5344CB8AC3E}">
        <p14:creationId xmlns:p14="http://schemas.microsoft.com/office/powerpoint/2010/main" val="3684035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78254359-50B7-2E8E-4194-FA98228DC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0955E2C5-F1F1-1D7F-DAA3-08A2FED60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594577"/>
          </a:xfrm>
          <a:prstGeom prst="rect">
            <a:avLst/>
          </a:prstGeom>
        </p:spPr>
      </p:pic>
      <p:sp>
        <p:nvSpPr>
          <p:cNvPr id="2" name="Text Box 9">
            <a:extLst>
              <a:ext uri="{FF2B5EF4-FFF2-40B4-BE49-F238E27FC236}">
                <a16:creationId xmlns:a16="http://schemas.microsoft.com/office/drawing/2014/main" id="{7006372D-C499-13C0-5621-C646264EB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538" y="107753"/>
            <a:ext cx="3847723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AR" sz="2400" b="1" dirty="0">
                <a:solidFill>
                  <a:srgbClr val="000000"/>
                </a:solidFill>
                <a:latin typeface="Comic Sans MS" panose="030F0702030302020204" pitchFamily="66" charset="0"/>
                <a:cs typeface="Arial" charset="0"/>
              </a:rPr>
              <a:t>Comentarios finales</a:t>
            </a:r>
            <a:endParaRPr lang="es-ES" sz="2400" b="1" dirty="0">
              <a:solidFill>
                <a:srgbClr val="000000"/>
              </a:solidFill>
              <a:latin typeface="Comic Sans MS" panose="030F0702030302020204" pitchFamily="66" charset="0"/>
              <a:cs typeface="Arial" charset="0"/>
            </a:endParaRP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B54FE22C-056E-DF4A-0173-FC8DCC797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" y="810235"/>
            <a:ext cx="9144000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s-AR" sz="2000" b="1" dirty="0">
                <a:solidFill>
                  <a:srgbClr val="000000"/>
                </a:solidFill>
                <a:latin typeface="Comic Sans MS" panose="030F0702030302020204" pitchFamily="66" charset="0"/>
                <a:cs typeface="Arial" charset="0"/>
              </a:rPr>
              <a:t>*PRIMAVERA-VERANO </a:t>
            </a:r>
            <a:r>
              <a:rPr lang="es-AR" sz="2000" dirty="0">
                <a:solidFill>
                  <a:srgbClr val="000000"/>
                </a:solidFill>
                <a:latin typeface="Comic Sans MS" panose="030F0702030302020204" pitchFamily="66" charset="0"/>
                <a:cs typeface="Arial" charset="0"/>
              </a:rPr>
              <a:t>(octubre-febrero)</a:t>
            </a:r>
          </a:p>
          <a:p>
            <a:pPr eaLnBrk="1" hangingPunct="1"/>
            <a:endParaRPr lang="es-AR" sz="1600" dirty="0">
              <a:latin typeface="Comic Sans MS" panose="030F0702030302020204" pitchFamily="66" charset="0"/>
              <a:cs typeface="Arial" charset="0"/>
            </a:endParaRPr>
          </a:p>
          <a:p>
            <a:pPr eaLnBrk="1" hangingPunct="1"/>
            <a:r>
              <a:rPr lang="es-AR" sz="1800" dirty="0">
                <a:latin typeface="Comic Sans MS" panose="030F0702030302020204" pitchFamily="66" charset="0"/>
                <a:cs typeface="Arial" charset="0"/>
              </a:rPr>
              <a:t>usar altura:</a:t>
            </a:r>
            <a:r>
              <a:rPr lang="es-AR" sz="1800" dirty="0">
                <a:solidFill>
                  <a:srgbClr val="000000"/>
                </a:solidFill>
                <a:latin typeface="Comic Sans MS" panose="030F0702030302020204" pitchFamily="66" charset="0"/>
                <a:cs typeface="Arial" charset="0"/>
              </a:rPr>
              <a:t> 30-40 cm </a:t>
            </a:r>
            <a:r>
              <a:rPr lang="es-AR" sz="1800" dirty="0" err="1">
                <a:solidFill>
                  <a:srgbClr val="000000"/>
                </a:solidFill>
                <a:latin typeface="Comic Sans MS" panose="030F0702030302020204" pitchFamily="66" charset="0"/>
                <a:cs typeface="Arial" charset="0"/>
              </a:rPr>
              <a:t>pre-pastoreo</a:t>
            </a:r>
            <a:r>
              <a:rPr lang="es-AR" sz="1800" dirty="0">
                <a:solidFill>
                  <a:srgbClr val="000000"/>
                </a:solidFill>
                <a:latin typeface="Comic Sans MS" panose="030F0702030302020204" pitchFamily="66" charset="0"/>
                <a:cs typeface="Arial" charset="0"/>
              </a:rPr>
              <a:t>  + </a:t>
            </a:r>
            <a:r>
              <a:rPr lang="es-AR" sz="1800" u="sng" dirty="0" err="1">
                <a:solidFill>
                  <a:srgbClr val="000000"/>
                </a:solidFill>
                <a:latin typeface="Comic Sans MS" panose="030F0702030302020204" pitchFamily="66" charset="0"/>
                <a:cs typeface="Arial" charset="0"/>
              </a:rPr>
              <a:t>prod</a:t>
            </a:r>
            <a:r>
              <a:rPr lang="es-AR" sz="1800" u="sng" dirty="0">
                <a:solidFill>
                  <a:srgbClr val="000000"/>
                </a:solidFill>
                <a:latin typeface="Comic Sans MS" panose="030F0702030302020204" pitchFamily="66" charset="0"/>
                <a:cs typeface="Arial" charset="0"/>
              </a:rPr>
              <a:t> individual</a:t>
            </a:r>
            <a:r>
              <a:rPr lang="es-AR" sz="1800" dirty="0">
                <a:solidFill>
                  <a:srgbClr val="000000"/>
                </a:solidFill>
                <a:latin typeface="Comic Sans MS" panose="030F0702030302020204" pitchFamily="66" charset="0"/>
                <a:cs typeface="Arial" charset="0"/>
              </a:rPr>
              <a:t> +</a:t>
            </a:r>
            <a:r>
              <a:rPr lang="es-AR" sz="1800" u="sng" dirty="0">
                <a:solidFill>
                  <a:srgbClr val="000000"/>
                </a:solidFill>
                <a:latin typeface="Comic Sans MS" panose="030F0702030302020204" pitchFamily="66" charset="0"/>
                <a:cs typeface="Arial" charset="0"/>
              </a:rPr>
              <a:t> </a:t>
            </a:r>
            <a:r>
              <a:rPr lang="es-AR" sz="1800" u="sng" dirty="0" err="1">
                <a:solidFill>
                  <a:srgbClr val="000000"/>
                </a:solidFill>
                <a:latin typeface="Comic Sans MS" panose="030F0702030302020204" pitchFamily="66" charset="0"/>
                <a:cs typeface="Arial" charset="0"/>
              </a:rPr>
              <a:t>prod</a:t>
            </a:r>
            <a:r>
              <a:rPr lang="es-AR" sz="1800" u="sng" dirty="0">
                <a:solidFill>
                  <a:srgbClr val="000000"/>
                </a:solidFill>
                <a:latin typeface="Comic Sans MS" panose="030F0702030302020204" pitchFamily="66" charset="0"/>
                <a:cs typeface="Arial" charset="0"/>
              </a:rPr>
              <a:t> por hectárea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738BE6D-B704-611B-1DAB-4C186A59F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29525"/>
            <a:ext cx="9143999" cy="312562"/>
          </a:xfrm>
          <a:prstGeom prst="rect">
            <a:avLst/>
          </a:prstGeom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D7A5EA2A-7827-32B3-174B-B3C5AF08F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9607"/>
            <a:ext cx="9144000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s-AR" sz="2000" b="1" dirty="0">
                <a:latin typeface="Comic Sans MS" panose="030F0702030302020204" pitchFamily="66" charset="0"/>
                <a:cs typeface="Arial" charset="0"/>
              </a:rPr>
              <a:t>*OTOÑO </a:t>
            </a:r>
            <a:r>
              <a:rPr lang="es-AR" sz="2000" dirty="0">
                <a:latin typeface="Comic Sans MS" panose="030F0702030302020204" pitchFamily="66" charset="0"/>
                <a:cs typeface="Arial" charset="0"/>
              </a:rPr>
              <a:t>(a partir de febrero para el sudeste Bs As)</a:t>
            </a:r>
          </a:p>
          <a:p>
            <a:pPr eaLnBrk="1" hangingPunct="1"/>
            <a:endParaRPr lang="es-AR" sz="1600" b="1" dirty="0">
              <a:solidFill>
                <a:srgbClr val="000000"/>
              </a:solidFill>
              <a:latin typeface="Comic Sans MS" panose="030F0702030302020204" pitchFamily="66" charset="0"/>
              <a:cs typeface="Arial" charset="0"/>
            </a:endParaRPr>
          </a:p>
          <a:p>
            <a:pPr eaLnBrk="1" hangingPunct="1"/>
            <a:r>
              <a:rPr lang="es-AR" sz="1800" dirty="0">
                <a:solidFill>
                  <a:srgbClr val="000000"/>
                </a:solidFill>
                <a:latin typeface="Comic Sans MS" panose="030F0702030302020204" pitchFamily="66" charset="0"/>
                <a:cs typeface="Arial" charset="0"/>
              </a:rPr>
              <a:t>Alargar intervalo entre pastoreos (hacer descanso, respetar rebrotes basales)</a:t>
            </a:r>
          </a:p>
          <a:p>
            <a:pPr eaLnBrk="1" hangingPunct="1"/>
            <a:r>
              <a:rPr lang="es-AR" sz="1800" dirty="0">
                <a:solidFill>
                  <a:srgbClr val="000000"/>
                </a:solidFill>
                <a:latin typeface="Comic Sans MS" panose="030F0702030302020204" pitchFamily="66" charset="0"/>
                <a:cs typeface="Arial" charset="0"/>
              </a:rPr>
              <a:t>+ </a:t>
            </a:r>
            <a:r>
              <a:rPr lang="es-AR" sz="1800" u="sng" dirty="0">
                <a:solidFill>
                  <a:srgbClr val="000000"/>
                </a:solidFill>
                <a:latin typeface="Comic Sans MS" panose="030F0702030302020204" pitchFamily="66" charset="0"/>
                <a:cs typeface="Arial" charset="0"/>
              </a:rPr>
              <a:t>producción </a:t>
            </a:r>
            <a:r>
              <a:rPr lang="es-AR" sz="1800" dirty="0">
                <a:solidFill>
                  <a:srgbClr val="000000"/>
                </a:solidFill>
                <a:latin typeface="Comic Sans MS" panose="030F0702030302020204" pitchFamily="66" charset="0"/>
                <a:cs typeface="Arial" charset="0"/>
              </a:rPr>
              <a:t>+ </a:t>
            </a:r>
            <a:r>
              <a:rPr lang="es-AR" sz="1800" u="sng" dirty="0">
                <a:solidFill>
                  <a:srgbClr val="000000"/>
                </a:solidFill>
                <a:latin typeface="Comic Sans MS" panose="030F0702030302020204" pitchFamily="66" charset="0"/>
                <a:cs typeface="Arial" charset="0"/>
              </a:rPr>
              <a:t>estabilidad entre años</a:t>
            </a:r>
            <a:r>
              <a:rPr lang="es-AR" sz="1800" dirty="0">
                <a:solidFill>
                  <a:srgbClr val="000000"/>
                </a:solidFill>
                <a:latin typeface="Comic Sans MS" panose="030F0702030302020204" pitchFamily="66" charset="0"/>
                <a:cs typeface="Arial" charset="0"/>
              </a:rPr>
              <a:t> + </a:t>
            </a:r>
            <a:r>
              <a:rPr lang="es-AR" sz="1800" u="sng" dirty="0">
                <a:solidFill>
                  <a:srgbClr val="000000"/>
                </a:solidFill>
                <a:latin typeface="Comic Sans MS" panose="030F0702030302020204" pitchFamily="66" charset="0"/>
                <a:cs typeface="Arial" charset="0"/>
              </a:rPr>
              <a:t>vigor de plantas</a:t>
            </a:r>
          </a:p>
        </p:txBody>
      </p:sp>
    </p:spTree>
    <p:extLst>
      <p:ext uri="{BB962C8B-B14F-4D97-AF65-F5344CB8AC3E}">
        <p14:creationId xmlns:p14="http://schemas.microsoft.com/office/powerpoint/2010/main" val="403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7D6E3F19-C72C-203E-7D62-BFF60807D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D7B7E94-5362-BBD4-6DA3-1272A3B6A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oogle Shape;54;p13">
            <a:extLst>
              <a:ext uri="{FF2B5EF4-FFF2-40B4-BE49-F238E27FC236}">
                <a16:creationId xmlns:a16="http://schemas.microsoft.com/office/drawing/2014/main" id="{7380542A-3BD4-2827-A072-B769494AC09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DF3FD4C7-3144-A5D7-5558-A7EC4E38F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322" y="3086866"/>
            <a:ext cx="3363355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s-AR" sz="3000" b="1" dirty="0">
                <a:solidFill>
                  <a:schemeClr val="tx1"/>
                </a:solidFill>
                <a:latin typeface="Comic Sans MS" panose="030F0702030302020204" pitchFamily="66" charset="0"/>
                <a:cs typeface="Arial" charset="0"/>
              </a:rPr>
              <a:t>Muchas gracias! 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342516C6-28A1-2230-1724-7A55B452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0447" y="3915128"/>
            <a:ext cx="3443106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s-AR" sz="2000" dirty="0">
                <a:solidFill>
                  <a:schemeClr val="tx1"/>
                </a:solidFill>
                <a:latin typeface="Comic Sans MS" panose="030F0702030302020204" pitchFamily="66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berone.german@inta.gob.ar</a:t>
            </a:r>
            <a:endParaRPr lang="es-AR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268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EFCFB0B0-9DBE-E0FB-B1D0-25D6D25A8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F0403A3-E097-E117-65CB-6D1A2EAA2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11" y="984645"/>
            <a:ext cx="7416800" cy="4091121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374BF87B-35FA-1C78-9EB9-91FF75A3C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" y="1525442"/>
            <a:ext cx="2468437" cy="249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A8554D10-08CD-6BC4-E02C-34C2F04A3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230" y="142985"/>
            <a:ext cx="7455081" cy="83099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AR" altLang="es-AR" sz="2400" b="1" dirty="0">
                <a:solidFill>
                  <a:srgbClr val="FFFFFF"/>
                </a:solidFill>
                <a:latin typeface="Calibri" panose="020F0502020204030204" pitchFamily="34" charset="0"/>
              </a:rPr>
              <a:t>COMO MANEJAR EL PASTOREO PARA MAXIMIZAR LA PRODUCCION SECUNDARIA EN PRIMAVERA-VERANO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6B05DE-D68F-3739-17FF-F576A21834B8}"/>
              </a:ext>
            </a:extLst>
          </p:cNvPr>
          <p:cNvSpPr txBox="1"/>
          <p:nvPr/>
        </p:nvSpPr>
        <p:spPr>
          <a:xfrm>
            <a:off x="330149" y="3561721"/>
            <a:ext cx="214789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s-AR" sz="18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Dr. </a:t>
            </a:r>
            <a:r>
              <a:rPr lang="es-AR" sz="1800" b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Derrick</a:t>
            </a:r>
            <a:r>
              <a:rPr lang="es-AR" sz="18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</a:t>
            </a:r>
            <a:r>
              <a:rPr lang="es-AR" sz="1800" b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Moot</a:t>
            </a:r>
            <a:r>
              <a:rPr lang="es-AR" sz="18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(Lincoln </a:t>
            </a:r>
            <a:r>
              <a:rPr lang="es-AR" sz="1800" b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University</a:t>
            </a:r>
            <a:r>
              <a:rPr lang="es-AR" sz="18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, Nueva Zelanda)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D7F9DDB-C375-4336-5FD6-92A6ADAD0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549" y="2223032"/>
            <a:ext cx="1565524" cy="1568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D4ADDA7-59F2-7018-82B6-AA50253E363F}"/>
              </a:ext>
            </a:extLst>
          </p:cNvPr>
          <p:cNvSpPr txBox="1"/>
          <p:nvPr/>
        </p:nvSpPr>
        <p:spPr>
          <a:xfrm>
            <a:off x="6818513" y="3804094"/>
            <a:ext cx="214789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s-AR" sz="16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Dra. Mónica </a:t>
            </a:r>
            <a:r>
              <a:rPr lang="es-AR" sz="1600" b="1" kern="1200" dirty="0" err="1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Agnusdei</a:t>
            </a:r>
            <a:r>
              <a:rPr lang="es-AR" sz="1600" b="1" kern="1200" dirty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 (INTA Balcarce, Argentina)</a:t>
            </a:r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455F16C7-7E4B-9583-B384-521B7F138D27}"/>
              </a:ext>
            </a:extLst>
          </p:cNvPr>
          <p:cNvSpPr/>
          <p:nvPr/>
        </p:nvSpPr>
        <p:spPr>
          <a:xfrm rot="1499208">
            <a:off x="2771552" y="3277094"/>
            <a:ext cx="347380" cy="705962"/>
          </a:xfrm>
          <a:custGeom>
            <a:avLst/>
            <a:gdLst>
              <a:gd name="connsiteX0" fmla="*/ 146755 w 711200"/>
              <a:gd name="connsiteY0" fmla="*/ 7759 h 831847"/>
              <a:gd name="connsiteX1" fmla="*/ 90311 w 711200"/>
              <a:gd name="connsiteY1" fmla="*/ 41625 h 831847"/>
              <a:gd name="connsiteX2" fmla="*/ 67733 w 711200"/>
              <a:gd name="connsiteY2" fmla="*/ 86781 h 831847"/>
              <a:gd name="connsiteX3" fmla="*/ 45155 w 711200"/>
              <a:gd name="connsiteY3" fmla="*/ 120647 h 831847"/>
              <a:gd name="connsiteX4" fmla="*/ 22577 w 711200"/>
              <a:gd name="connsiteY4" fmla="*/ 188381 h 831847"/>
              <a:gd name="connsiteX5" fmla="*/ 0 w 711200"/>
              <a:gd name="connsiteY5" fmla="*/ 301270 h 831847"/>
              <a:gd name="connsiteX6" fmla="*/ 33866 w 711200"/>
              <a:gd name="connsiteY6" fmla="*/ 583492 h 831847"/>
              <a:gd name="connsiteX7" fmla="*/ 45155 w 711200"/>
              <a:gd name="connsiteY7" fmla="*/ 617359 h 831847"/>
              <a:gd name="connsiteX8" fmla="*/ 67733 w 711200"/>
              <a:gd name="connsiteY8" fmla="*/ 651225 h 831847"/>
              <a:gd name="connsiteX9" fmla="*/ 101600 w 711200"/>
              <a:gd name="connsiteY9" fmla="*/ 707670 h 831847"/>
              <a:gd name="connsiteX10" fmla="*/ 146755 w 711200"/>
              <a:gd name="connsiteY10" fmla="*/ 741536 h 831847"/>
              <a:gd name="connsiteX11" fmla="*/ 237066 w 711200"/>
              <a:gd name="connsiteY11" fmla="*/ 809270 h 831847"/>
              <a:gd name="connsiteX12" fmla="*/ 349955 w 711200"/>
              <a:gd name="connsiteY12" fmla="*/ 831847 h 831847"/>
              <a:gd name="connsiteX13" fmla="*/ 462844 w 711200"/>
              <a:gd name="connsiteY13" fmla="*/ 809270 h 831847"/>
              <a:gd name="connsiteX14" fmla="*/ 530577 w 711200"/>
              <a:gd name="connsiteY14" fmla="*/ 764114 h 831847"/>
              <a:gd name="connsiteX15" fmla="*/ 587022 w 711200"/>
              <a:gd name="connsiteY15" fmla="*/ 730247 h 831847"/>
              <a:gd name="connsiteX16" fmla="*/ 643466 w 711200"/>
              <a:gd name="connsiteY16" fmla="*/ 651225 h 831847"/>
              <a:gd name="connsiteX17" fmla="*/ 654755 w 711200"/>
              <a:gd name="connsiteY17" fmla="*/ 606070 h 831847"/>
              <a:gd name="connsiteX18" fmla="*/ 677333 w 711200"/>
              <a:gd name="connsiteY18" fmla="*/ 560914 h 831847"/>
              <a:gd name="connsiteX19" fmla="*/ 688622 w 711200"/>
              <a:gd name="connsiteY19" fmla="*/ 493181 h 831847"/>
              <a:gd name="connsiteX20" fmla="*/ 711200 w 711200"/>
              <a:gd name="connsiteY20" fmla="*/ 425447 h 831847"/>
              <a:gd name="connsiteX21" fmla="*/ 677333 w 711200"/>
              <a:gd name="connsiteY21" fmla="*/ 210959 h 831847"/>
              <a:gd name="connsiteX22" fmla="*/ 587022 w 711200"/>
              <a:gd name="connsiteY22" fmla="*/ 131936 h 831847"/>
              <a:gd name="connsiteX23" fmla="*/ 541866 w 711200"/>
              <a:gd name="connsiteY23" fmla="*/ 109359 h 831847"/>
              <a:gd name="connsiteX24" fmla="*/ 508000 w 711200"/>
              <a:gd name="connsiteY24" fmla="*/ 86781 h 831847"/>
              <a:gd name="connsiteX25" fmla="*/ 474133 w 711200"/>
              <a:gd name="connsiteY25" fmla="*/ 75492 h 831847"/>
              <a:gd name="connsiteX26" fmla="*/ 395111 w 711200"/>
              <a:gd name="connsiteY26" fmla="*/ 30336 h 831847"/>
              <a:gd name="connsiteX27" fmla="*/ 327377 w 711200"/>
              <a:gd name="connsiteY27" fmla="*/ 7759 h 831847"/>
              <a:gd name="connsiteX28" fmla="*/ 146755 w 711200"/>
              <a:gd name="connsiteY28" fmla="*/ 7759 h 83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11200" h="831847">
                <a:moveTo>
                  <a:pt x="146755" y="7759"/>
                </a:moveTo>
                <a:cubicBezTo>
                  <a:pt x="107244" y="13403"/>
                  <a:pt x="105826" y="26110"/>
                  <a:pt x="90311" y="41625"/>
                </a:cubicBezTo>
                <a:cubicBezTo>
                  <a:pt x="78411" y="53525"/>
                  <a:pt x="76082" y="72170"/>
                  <a:pt x="67733" y="86781"/>
                </a:cubicBezTo>
                <a:cubicBezTo>
                  <a:pt x="61002" y="98561"/>
                  <a:pt x="52681" y="109358"/>
                  <a:pt x="45155" y="120647"/>
                </a:cubicBezTo>
                <a:cubicBezTo>
                  <a:pt x="37629" y="143225"/>
                  <a:pt x="28349" y="165292"/>
                  <a:pt x="22577" y="188381"/>
                </a:cubicBezTo>
                <a:cubicBezTo>
                  <a:pt x="13270" y="225610"/>
                  <a:pt x="0" y="301270"/>
                  <a:pt x="0" y="301270"/>
                </a:cubicBezTo>
                <a:cubicBezTo>
                  <a:pt x="11289" y="395344"/>
                  <a:pt x="20467" y="489695"/>
                  <a:pt x="33866" y="583492"/>
                </a:cubicBezTo>
                <a:cubicBezTo>
                  <a:pt x="35549" y="595272"/>
                  <a:pt x="39833" y="606716"/>
                  <a:pt x="45155" y="617359"/>
                </a:cubicBezTo>
                <a:cubicBezTo>
                  <a:pt x="51223" y="629494"/>
                  <a:pt x="60542" y="639720"/>
                  <a:pt x="67733" y="651225"/>
                </a:cubicBezTo>
                <a:cubicBezTo>
                  <a:pt x="79362" y="669832"/>
                  <a:pt x="87151" y="691157"/>
                  <a:pt x="101600" y="707670"/>
                </a:cubicBezTo>
                <a:cubicBezTo>
                  <a:pt x="113989" y="721829"/>
                  <a:pt x="132470" y="729292"/>
                  <a:pt x="146755" y="741536"/>
                </a:cubicBezTo>
                <a:cubicBezTo>
                  <a:pt x="183625" y="773138"/>
                  <a:pt x="184129" y="791624"/>
                  <a:pt x="237066" y="809270"/>
                </a:cubicBezTo>
                <a:cubicBezTo>
                  <a:pt x="273472" y="821405"/>
                  <a:pt x="349955" y="831847"/>
                  <a:pt x="349955" y="831847"/>
                </a:cubicBezTo>
                <a:cubicBezTo>
                  <a:pt x="387585" y="824321"/>
                  <a:pt x="426913" y="822744"/>
                  <a:pt x="462844" y="809270"/>
                </a:cubicBezTo>
                <a:cubicBezTo>
                  <a:pt x="488251" y="799742"/>
                  <a:pt x="507309" y="778075"/>
                  <a:pt x="530577" y="764114"/>
                </a:cubicBezTo>
                <a:lnTo>
                  <a:pt x="587022" y="730247"/>
                </a:lnTo>
                <a:cubicBezTo>
                  <a:pt x="590883" y="725100"/>
                  <a:pt x="637961" y="664070"/>
                  <a:pt x="643466" y="651225"/>
                </a:cubicBezTo>
                <a:cubicBezTo>
                  <a:pt x="649578" y="636964"/>
                  <a:pt x="649307" y="620597"/>
                  <a:pt x="654755" y="606070"/>
                </a:cubicBezTo>
                <a:cubicBezTo>
                  <a:pt x="660664" y="590313"/>
                  <a:pt x="669807" y="575966"/>
                  <a:pt x="677333" y="560914"/>
                </a:cubicBezTo>
                <a:cubicBezTo>
                  <a:pt x="681096" y="538336"/>
                  <a:pt x="683071" y="515387"/>
                  <a:pt x="688622" y="493181"/>
                </a:cubicBezTo>
                <a:cubicBezTo>
                  <a:pt x="694394" y="470092"/>
                  <a:pt x="711200" y="425447"/>
                  <a:pt x="711200" y="425447"/>
                </a:cubicBezTo>
                <a:cubicBezTo>
                  <a:pt x="706642" y="357080"/>
                  <a:pt x="722875" y="271681"/>
                  <a:pt x="677333" y="210959"/>
                </a:cubicBezTo>
                <a:cubicBezTo>
                  <a:pt x="658801" y="186249"/>
                  <a:pt x="613915" y="148744"/>
                  <a:pt x="587022" y="131936"/>
                </a:cubicBezTo>
                <a:cubicBezTo>
                  <a:pt x="572751" y="123017"/>
                  <a:pt x="556477" y="117708"/>
                  <a:pt x="541866" y="109359"/>
                </a:cubicBezTo>
                <a:cubicBezTo>
                  <a:pt x="530086" y="102628"/>
                  <a:pt x="520135" y="92849"/>
                  <a:pt x="508000" y="86781"/>
                </a:cubicBezTo>
                <a:cubicBezTo>
                  <a:pt x="497357" y="81459"/>
                  <a:pt x="484776" y="80814"/>
                  <a:pt x="474133" y="75492"/>
                </a:cubicBezTo>
                <a:cubicBezTo>
                  <a:pt x="392681" y="34766"/>
                  <a:pt x="494055" y="69913"/>
                  <a:pt x="395111" y="30336"/>
                </a:cubicBezTo>
                <a:cubicBezTo>
                  <a:pt x="373014" y="21497"/>
                  <a:pt x="351031" y="10387"/>
                  <a:pt x="327377" y="7759"/>
                </a:cubicBezTo>
                <a:cubicBezTo>
                  <a:pt x="199597" y="-6439"/>
                  <a:pt x="186266" y="2115"/>
                  <a:pt x="146755" y="7759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B4F70FDD-F127-50E9-D41A-E6E1429994F8}"/>
              </a:ext>
            </a:extLst>
          </p:cNvPr>
          <p:cNvSpPr/>
          <p:nvPr/>
        </p:nvSpPr>
        <p:spPr>
          <a:xfrm rot="1499208">
            <a:off x="6891527" y="2868097"/>
            <a:ext cx="263528" cy="599869"/>
          </a:xfrm>
          <a:custGeom>
            <a:avLst/>
            <a:gdLst>
              <a:gd name="connsiteX0" fmla="*/ 146755 w 711200"/>
              <a:gd name="connsiteY0" fmla="*/ 7759 h 831847"/>
              <a:gd name="connsiteX1" fmla="*/ 90311 w 711200"/>
              <a:gd name="connsiteY1" fmla="*/ 41625 h 831847"/>
              <a:gd name="connsiteX2" fmla="*/ 67733 w 711200"/>
              <a:gd name="connsiteY2" fmla="*/ 86781 h 831847"/>
              <a:gd name="connsiteX3" fmla="*/ 45155 w 711200"/>
              <a:gd name="connsiteY3" fmla="*/ 120647 h 831847"/>
              <a:gd name="connsiteX4" fmla="*/ 22577 w 711200"/>
              <a:gd name="connsiteY4" fmla="*/ 188381 h 831847"/>
              <a:gd name="connsiteX5" fmla="*/ 0 w 711200"/>
              <a:gd name="connsiteY5" fmla="*/ 301270 h 831847"/>
              <a:gd name="connsiteX6" fmla="*/ 33866 w 711200"/>
              <a:gd name="connsiteY6" fmla="*/ 583492 h 831847"/>
              <a:gd name="connsiteX7" fmla="*/ 45155 w 711200"/>
              <a:gd name="connsiteY7" fmla="*/ 617359 h 831847"/>
              <a:gd name="connsiteX8" fmla="*/ 67733 w 711200"/>
              <a:gd name="connsiteY8" fmla="*/ 651225 h 831847"/>
              <a:gd name="connsiteX9" fmla="*/ 101600 w 711200"/>
              <a:gd name="connsiteY9" fmla="*/ 707670 h 831847"/>
              <a:gd name="connsiteX10" fmla="*/ 146755 w 711200"/>
              <a:gd name="connsiteY10" fmla="*/ 741536 h 831847"/>
              <a:gd name="connsiteX11" fmla="*/ 237066 w 711200"/>
              <a:gd name="connsiteY11" fmla="*/ 809270 h 831847"/>
              <a:gd name="connsiteX12" fmla="*/ 349955 w 711200"/>
              <a:gd name="connsiteY12" fmla="*/ 831847 h 831847"/>
              <a:gd name="connsiteX13" fmla="*/ 462844 w 711200"/>
              <a:gd name="connsiteY13" fmla="*/ 809270 h 831847"/>
              <a:gd name="connsiteX14" fmla="*/ 530577 w 711200"/>
              <a:gd name="connsiteY14" fmla="*/ 764114 h 831847"/>
              <a:gd name="connsiteX15" fmla="*/ 587022 w 711200"/>
              <a:gd name="connsiteY15" fmla="*/ 730247 h 831847"/>
              <a:gd name="connsiteX16" fmla="*/ 643466 w 711200"/>
              <a:gd name="connsiteY16" fmla="*/ 651225 h 831847"/>
              <a:gd name="connsiteX17" fmla="*/ 654755 w 711200"/>
              <a:gd name="connsiteY17" fmla="*/ 606070 h 831847"/>
              <a:gd name="connsiteX18" fmla="*/ 677333 w 711200"/>
              <a:gd name="connsiteY18" fmla="*/ 560914 h 831847"/>
              <a:gd name="connsiteX19" fmla="*/ 688622 w 711200"/>
              <a:gd name="connsiteY19" fmla="*/ 493181 h 831847"/>
              <a:gd name="connsiteX20" fmla="*/ 711200 w 711200"/>
              <a:gd name="connsiteY20" fmla="*/ 425447 h 831847"/>
              <a:gd name="connsiteX21" fmla="*/ 677333 w 711200"/>
              <a:gd name="connsiteY21" fmla="*/ 210959 h 831847"/>
              <a:gd name="connsiteX22" fmla="*/ 587022 w 711200"/>
              <a:gd name="connsiteY22" fmla="*/ 131936 h 831847"/>
              <a:gd name="connsiteX23" fmla="*/ 541866 w 711200"/>
              <a:gd name="connsiteY23" fmla="*/ 109359 h 831847"/>
              <a:gd name="connsiteX24" fmla="*/ 508000 w 711200"/>
              <a:gd name="connsiteY24" fmla="*/ 86781 h 831847"/>
              <a:gd name="connsiteX25" fmla="*/ 474133 w 711200"/>
              <a:gd name="connsiteY25" fmla="*/ 75492 h 831847"/>
              <a:gd name="connsiteX26" fmla="*/ 395111 w 711200"/>
              <a:gd name="connsiteY26" fmla="*/ 30336 h 831847"/>
              <a:gd name="connsiteX27" fmla="*/ 327377 w 711200"/>
              <a:gd name="connsiteY27" fmla="*/ 7759 h 831847"/>
              <a:gd name="connsiteX28" fmla="*/ 146755 w 711200"/>
              <a:gd name="connsiteY28" fmla="*/ 7759 h 83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11200" h="831847">
                <a:moveTo>
                  <a:pt x="146755" y="7759"/>
                </a:moveTo>
                <a:cubicBezTo>
                  <a:pt x="107244" y="13403"/>
                  <a:pt x="105826" y="26110"/>
                  <a:pt x="90311" y="41625"/>
                </a:cubicBezTo>
                <a:cubicBezTo>
                  <a:pt x="78411" y="53525"/>
                  <a:pt x="76082" y="72170"/>
                  <a:pt x="67733" y="86781"/>
                </a:cubicBezTo>
                <a:cubicBezTo>
                  <a:pt x="61002" y="98561"/>
                  <a:pt x="52681" y="109358"/>
                  <a:pt x="45155" y="120647"/>
                </a:cubicBezTo>
                <a:cubicBezTo>
                  <a:pt x="37629" y="143225"/>
                  <a:pt x="28349" y="165292"/>
                  <a:pt x="22577" y="188381"/>
                </a:cubicBezTo>
                <a:cubicBezTo>
                  <a:pt x="13270" y="225610"/>
                  <a:pt x="0" y="301270"/>
                  <a:pt x="0" y="301270"/>
                </a:cubicBezTo>
                <a:cubicBezTo>
                  <a:pt x="11289" y="395344"/>
                  <a:pt x="20467" y="489695"/>
                  <a:pt x="33866" y="583492"/>
                </a:cubicBezTo>
                <a:cubicBezTo>
                  <a:pt x="35549" y="595272"/>
                  <a:pt x="39833" y="606716"/>
                  <a:pt x="45155" y="617359"/>
                </a:cubicBezTo>
                <a:cubicBezTo>
                  <a:pt x="51223" y="629494"/>
                  <a:pt x="60542" y="639720"/>
                  <a:pt x="67733" y="651225"/>
                </a:cubicBezTo>
                <a:cubicBezTo>
                  <a:pt x="79362" y="669832"/>
                  <a:pt x="87151" y="691157"/>
                  <a:pt x="101600" y="707670"/>
                </a:cubicBezTo>
                <a:cubicBezTo>
                  <a:pt x="113989" y="721829"/>
                  <a:pt x="132470" y="729292"/>
                  <a:pt x="146755" y="741536"/>
                </a:cubicBezTo>
                <a:cubicBezTo>
                  <a:pt x="183625" y="773138"/>
                  <a:pt x="184129" y="791624"/>
                  <a:pt x="237066" y="809270"/>
                </a:cubicBezTo>
                <a:cubicBezTo>
                  <a:pt x="273472" y="821405"/>
                  <a:pt x="349955" y="831847"/>
                  <a:pt x="349955" y="831847"/>
                </a:cubicBezTo>
                <a:cubicBezTo>
                  <a:pt x="387585" y="824321"/>
                  <a:pt x="426913" y="822744"/>
                  <a:pt x="462844" y="809270"/>
                </a:cubicBezTo>
                <a:cubicBezTo>
                  <a:pt x="488251" y="799742"/>
                  <a:pt x="507309" y="778075"/>
                  <a:pt x="530577" y="764114"/>
                </a:cubicBezTo>
                <a:lnTo>
                  <a:pt x="587022" y="730247"/>
                </a:lnTo>
                <a:cubicBezTo>
                  <a:pt x="590883" y="725100"/>
                  <a:pt x="637961" y="664070"/>
                  <a:pt x="643466" y="651225"/>
                </a:cubicBezTo>
                <a:cubicBezTo>
                  <a:pt x="649578" y="636964"/>
                  <a:pt x="649307" y="620597"/>
                  <a:pt x="654755" y="606070"/>
                </a:cubicBezTo>
                <a:cubicBezTo>
                  <a:pt x="660664" y="590313"/>
                  <a:pt x="669807" y="575966"/>
                  <a:pt x="677333" y="560914"/>
                </a:cubicBezTo>
                <a:cubicBezTo>
                  <a:pt x="681096" y="538336"/>
                  <a:pt x="683071" y="515387"/>
                  <a:pt x="688622" y="493181"/>
                </a:cubicBezTo>
                <a:cubicBezTo>
                  <a:pt x="694394" y="470092"/>
                  <a:pt x="711200" y="425447"/>
                  <a:pt x="711200" y="425447"/>
                </a:cubicBezTo>
                <a:cubicBezTo>
                  <a:pt x="706642" y="357080"/>
                  <a:pt x="722875" y="271681"/>
                  <a:pt x="677333" y="210959"/>
                </a:cubicBezTo>
                <a:cubicBezTo>
                  <a:pt x="658801" y="186249"/>
                  <a:pt x="613915" y="148744"/>
                  <a:pt x="587022" y="131936"/>
                </a:cubicBezTo>
                <a:cubicBezTo>
                  <a:pt x="572751" y="123017"/>
                  <a:pt x="556477" y="117708"/>
                  <a:pt x="541866" y="109359"/>
                </a:cubicBezTo>
                <a:cubicBezTo>
                  <a:pt x="530086" y="102628"/>
                  <a:pt x="520135" y="92849"/>
                  <a:pt x="508000" y="86781"/>
                </a:cubicBezTo>
                <a:cubicBezTo>
                  <a:pt x="497357" y="81459"/>
                  <a:pt x="484776" y="80814"/>
                  <a:pt x="474133" y="75492"/>
                </a:cubicBezTo>
                <a:cubicBezTo>
                  <a:pt x="392681" y="34766"/>
                  <a:pt x="494055" y="69913"/>
                  <a:pt x="395111" y="30336"/>
                </a:cubicBezTo>
                <a:cubicBezTo>
                  <a:pt x="373014" y="21497"/>
                  <a:pt x="351031" y="10387"/>
                  <a:pt x="327377" y="7759"/>
                </a:cubicBezTo>
                <a:cubicBezTo>
                  <a:pt x="199597" y="-6439"/>
                  <a:pt x="186266" y="2115"/>
                  <a:pt x="146755" y="7759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2DAA94F-CABF-5241-6A21-6D3E1D9FC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18236"/>
            <a:ext cx="9143999" cy="312562"/>
          </a:xfrm>
          <a:prstGeom prst="rect">
            <a:avLst/>
          </a:prstGeom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87F0452B-2A57-230C-D792-788186E106EE}"/>
              </a:ext>
            </a:extLst>
          </p:cNvPr>
          <p:cNvSpPr txBox="1">
            <a:spLocks noChangeArrowheads="1"/>
          </p:cNvSpPr>
          <p:nvPr/>
        </p:nvSpPr>
        <p:spPr bwMode="auto">
          <a:xfrm rot="20994530">
            <a:off x="3113641" y="2722983"/>
            <a:ext cx="378182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AR" altLang="es-AR" sz="1600" b="1" dirty="0">
                <a:highlight>
                  <a:srgbClr val="FFFF00"/>
                </a:highlight>
                <a:latin typeface="Calibri" panose="020F0502020204030204" pitchFamily="34" charset="0"/>
              </a:rPr>
              <a:t>Comienzan a diseñarse experimentos (~2013)</a:t>
            </a:r>
          </a:p>
        </p:txBody>
      </p:sp>
    </p:spTree>
    <p:extLst>
      <p:ext uri="{BB962C8B-B14F-4D97-AF65-F5344CB8AC3E}">
        <p14:creationId xmlns:p14="http://schemas.microsoft.com/office/powerpoint/2010/main" val="2461518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849B6787-D11A-1A33-6734-3C288BBE3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EDC0244">
            <a:extLst>
              <a:ext uri="{FF2B5EF4-FFF2-40B4-BE49-F238E27FC236}">
                <a16:creationId xmlns:a16="http://schemas.microsoft.com/office/drawing/2014/main" id="{71C283FE-2F01-F838-5CC7-0253DB17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6" y="13806"/>
            <a:ext cx="9119454" cy="512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020383FE-17F1-5EBF-BC0C-3DE018531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8000" y="3089619"/>
            <a:ext cx="2538181" cy="1234953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3429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GB" sz="1350" u="sng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NOVIEMBRE-ABRIL</a:t>
            </a:r>
          </a:p>
          <a:p>
            <a:pPr defTabSz="3429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GB" sz="1350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* </a:t>
            </a:r>
            <a:r>
              <a:rPr lang="en-GB" sz="1350" kern="1200" dirty="0" err="1">
                <a:solidFill>
                  <a:srgbClr val="000000"/>
                </a:solidFill>
                <a:latin typeface="Calibri" pitchFamily="34" charset="0"/>
                <a:ea typeface="+mn-ea"/>
              </a:rPr>
              <a:t>Empezamos</a:t>
            </a:r>
            <a:r>
              <a:rPr lang="en-GB" sz="1350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 </a:t>
            </a:r>
            <a:r>
              <a:rPr lang="en-GB" sz="1350" kern="1200" dirty="0" err="1">
                <a:solidFill>
                  <a:srgbClr val="000000"/>
                </a:solidFill>
                <a:latin typeface="Calibri" pitchFamily="34" charset="0"/>
                <a:ea typeface="+mn-ea"/>
              </a:rPr>
              <a:t>botón</a:t>
            </a:r>
            <a:r>
              <a:rPr lang="en-GB" sz="1350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 floral-10%F</a:t>
            </a:r>
          </a:p>
          <a:p>
            <a:pPr defTabSz="3429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GB" sz="1350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* </a:t>
            </a:r>
            <a:r>
              <a:rPr lang="en-GB" sz="1350" kern="1200" dirty="0" err="1">
                <a:solidFill>
                  <a:srgbClr val="000000"/>
                </a:solidFill>
                <a:latin typeface="Calibri" pitchFamily="34" charset="0"/>
                <a:ea typeface="+mn-ea"/>
              </a:rPr>
              <a:t>Rotamos</a:t>
            </a:r>
            <a:r>
              <a:rPr lang="en-GB" sz="1350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 </a:t>
            </a:r>
            <a:r>
              <a:rPr lang="en-GB" sz="1350" kern="1200" dirty="0" err="1">
                <a:solidFill>
                  <a:srgbClr val="000000"/>
                </a:solidFill>
                <a:latin typeface="Calibri" pitchFamily="34" charset="0"/>
                <a:ea typeface="+mn-ea"/>
              </a:rPr>
              <a:t>cada</a:t>
            </a:r>
            <a:r>
              <a:rPr lang="en-GB" sz="1350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 30-40 </a:t>
            </a:r>
            <a:r>
              <a:rPr lang="en-GB" sz="1350" kern="1200" dirty="0" err="1">
                <a:solidFill>
                  <a:srgbClr val="000000"/>
                </a:solidFill>
                <a:latin typeface="Calibri" pitchFamily="34" charset="0"/>
                <a:ea typeface="+mn-ea"/>
              </a:rPr>
              <a:t>días</a:t>
            </a:r>
            <a:endParaRPr lang="en-GB" sz="1350" kern="1200" dirty="0">
              <a:solidFill>
                <a:srgbClr val="000000"/>
              </a:solidFill>
              <a:latin typeface="Calibri" pitchFamily="34" charset="0"/>
              <a:ea typeface="+mn-ea"/>
            </a:endParaRPr>
          </a:p>
          <a:p>
            <a:pPr defTabSz="3429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GB" sz="1350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* 5-7 </a:t>
            </a:r>
            <a:r>
              <a:rPr lang="en-GB" sz="1350" kern="1200" dirty="0" err="1">
                <a:solidFill>
                  <a:srgbClr val="000000"/>
                </a:solidFill>
                <a:latin typeface="Calibri" pitchFamily="34" charset="0"/>
                <a:ea typeface="+mn-ea"/>
              </a:rPr>
              <a:t>días</a:t>
            </a:r>
            <a:r>
              <a:rPr lang="en-GB" sz="1350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 de </a:t>
            </a:r>
            <a:r>
              <a:rPr lang="en-GB" sz="1350" kern="1200" dirty="0" err="1">
                <a:solidFill>
                  <a:srgbClr val="000000"/>
                </a:solidFill>
                <a:latin typeface="Calibri" pitchFamily="34" charset="0"/>
                <a:ea typeface="+mn-ea"/>
              </a:rPr>
              <a:t>ocupación</a:t>
            </a:r>
            <a:endParaRPr lang="en-GB" sz="1350" kern="1200" dirty="0">
              <a:solidFill>
                <a:srgbClr val="000000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CD3AD039-3989-9D1C-A4E6-FEED34B61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8000" y="771486"/>
            <a:ext cx="2538181" cy="21698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3429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GB" sz="1350" u="sng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NOVIEMBRE-FEBRERO</a:t>
            </a:r>
          </a:p>
          <a:p>
            <a:pPr defTabSz="3429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GB" sz="1350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* </a:t>
            </a:r>
            <a:r>
              <a:rPr lang="en-GB" sz="1350" kern="1200" dirty="0" err="1">
                <a:solidFill>
                  <a:srgbClr val="000000"/>
                </a:solidFill>
                <a:latin typeface="Calibri" pitchFamily="34" charset="0"/>
                <a:ea typeface="+mn-ea"/>
              </a:rPr>
              <a:t>Empezamos</a:t>
            </a:r>
            <a:r>
              <a:rPr lang="en-GB" sz="1350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 con 20 cm </a:t>
            </a:r>
            <a:r>
              <a:rPr lang="en-GB" sz="1350" kern="1200" dirty="0" err="1">
                <a:solidFill>
                  <a:srgbClr val="000000"/>
                </a:solidFill>
                <a:latin typeface="Calibri" pitchFamily="34" charset="0"/>
                <a:ea typeface="+mn-ea"/>
              </a:rPr>
              <a:t>altura</a:t>
            </a:r>
            <a:endParaRPr lang="en-GB" sz="1350" kern="1200" dirty="0">
              <a:solidFill>
                <a:srgbClr val="000000"/>
              </a:solidFill>
              <a:latin typeface="Calibri" pitchFamily="34" charset="0"/>
              <a:ea typeface="+mn-ea"/>
            </a:endParaRPr>
          </a:p>
          <a:p>
            <a:pPr defTabSz="3429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GB" sz="1350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* </a:t>
            </a:r>
            <a:r>
              <a:rPr lang="en-GB" sz="1350" kern="1200" dirty="0" err="1">
                <a:solidFill>
                  <a:srgbClr val="000000"/>
                </a:solidFill>
                <a:latin typeface="Calibri" pitchFamily="34" charset="0"/>
                <a:ea typeface="+mn-ea"/>
              </a:rPr>
              <a:t>Rotamos</a:t>
            </a:r>
            <a:r>
              <a:rPr lang="en-GB" sz="1350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 </a:t>
            </a:r>
            <a:r>
              <a:rPr lang="en-GB" sz="1350" kern="1200" dirty="0" err="1">
                <a:solidFill>
                  <a:srgbClr val="000000"/>
                </a:solidFill>
                <a:latin typeface="Calibri" pitchFamily="34" charset="0"/>
                <a:ea typeface="+mn-ea"/>
              </a:rPr>
              <a:t>rápido</a:t>
            </a:r>
            <a:r>
              <a:rPr lang="en-GB" sz="1350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 (15-25 </a:t>
            </a:r>
            <a:r>
              <a:rPr lang="en-GB" sz="1350" kern="1200" dirty="0" err="1">
                <a:solidFill>
                  <a:srgbClr val="000000"/>
                </a:solidFill>
                <a:latin typeface="Calibri" pitchFamily="34" charset="0"/>
                <a:ea typeface="+mn-ea"/>
              </a:rPr>
              <a:t>días</a:t>
            </a:r>
            <a:r>
              <a:rPr lang="en-GB" sz="1350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)</a:t>
            </a:r>
          </a:p>
          <a:p>
            <a:pPr defTabSz="3429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GB" sz="1350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* 3-6 </a:t>
            </a:r>
            <a:r>
              <a:rPr lang="en-GB" sz="1350" kern="1200" dirty="0" err="1">
                <a:solidFill>
                  <a:srgbClr val="000000"/>
                </a:solidFill>
                <a:latin typeface="Calibri" pitchFamily="34" charset="0"/>
                <a:ea typeface="+mn-ea"/>
              </a:rPr>
              <a:t>días</a:t>
            </a:r>
            <a:r>
              <a:rPr lang="en-GB" sz="1350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 de </a:t>
            </a:r>
            <a:r>
              <a:rPr lang="en-GB" sz="1350" kern="1200" dirty="0" err="1">
                <a:solidFill>
                  <a:srgbClr val="000000"/>
                </a:solidFill>
                <a:latin typeface="Calibri" pitchFamily="34" charset="0"/>
                <a:ea typeface="+mn-ea"/>
              </a:rPr>
              <a:t>ocupación</a:t>
            </a:r>
            <a:endParaRPr lang="en-GB" sz="1350" kern="1200" dirty="0">
              <a:solidFill>
                <a:srgbClr val="000000"/>
              </a:solidFill>
              <a:latin typeface="Calibri" pitchFamily="34" charset="0"/>
              <a:ea typeface="+mn-ea"/>
            </a:endParaRPr>
          </a:p>
          <a:p>
            <a:pPr defTabSz="3429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GB" sz="1350" u="sng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FEBRERO-ABRIL</a:t>
            </a:r>
          </a:p>
          <a:p>
            <a:pPr defTabSz="3429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GB" sz="1350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*10% </a:t>
            </a:r>
            <a:r>
              <a:rPr lang="en-GB" sz="1350" kern="1200" dirty="0" err="1">
                <a:solidFill>
                  <a:srgbClr val="000000"/>
                </a:solidFill>
                <a:latin typeface="Calibri" pitchFamily="34" charset="0"/>
                <a:ea typeface="+mn-ea"/>
              </a:rPr>
              <a:t>floración</a:t>
            </a:r>
            <a:r>
              <a:rPr lang="en-GB" sz="1350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 (</a:t>
            </a:r>
            <a:r>
              <a:rPr lang="en-GB" sz="1350" kern="1200" dirty="0" err="1">
                <a:solidFill>
                  <a:srgbClr val="000000"/>
                </a:solidFill>
                <a:latin typeface="Calibri" pitchFamily="34" charset="0"/>
                <a:ea typeface="+mn-ea"/>
              </a:rPr>
              <a:t>cada</a:t>
            </a:r>
            <a:r>
              <a:rPr lang="en-GB" sz="1350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 30-40 </a:t>
            </a:r>
            <a:r>
              <a:rPr lang="en-GB" sz="1350" kern="1200" dirty="0" err="1">
                <a:solidFill>
                  <a:srgbClr val="000000"/>
                </a:solidFill>
                <a:latin typeface="Calibri" pitchFamily="34" charset="0"/>
                <a:ea typeface="+mn-ea"/>
              </a:rPr>
              <a:t>días</a:t>
            </a:r>
            <a:r>
              <a:rPr lang="en-GB" sz="1350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)</a:t>
            </a:r>
          </a:p>
          <a:p>
            <a:pPr defTabSz="3429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GB" sz="1350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*5-7 </a:t>
            </a:r>
            <a:r>
              <a:rPr lang="en-GB" sz="1350" kern="1200" dirty="0" err="1">
                <a:solidFill>
                  <a:srgbClr val="000000"/>
                </a:solidFill>
                <a:latin typeface="Calibri" pitchFamily="34" charset="0"/>
                <a:ea typeface="+mn-ea"/>
              </a:rPr>
              <a:t>días</a:t>
            </a:r>
            <a:r>
              <a:rPr lang="en-GB" sz="1350" kern="1200" dirty="0">
                <a:solidFill>
                  <a:srgbClr val="000000"/>
                </a:solidFill>
                <a:latin typeface="Calibri" pitchFamily="34" charset="0"/>
                <a:ea typeface="+mn-ea"/>
              </a:rPr>
              <a:t> de </a:t>
            </a:r>
            <a:r>
              <a:rPr lang="en-GB" sz="1350" kern="1200" dirty="0" err="1">
                <a:solidFill>
                  <a:srgbClr val="000000"/>
                </a:solidFill>
                <a:latin typeface="Calibri" pitchFamily="34" charset="0"/>
                <a:ea typeface="+mn-ea"/>
              </a:rPr>
              <a:t>ocupación</a:t>
            </a:r>
            <a:endParaRPr lang="en-GB" sz="1350" kern="1200" dirty="0">
              <a:solidFill>
                <a:srgbClr val="000000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5" name="2 Rectángulo">
            <a:extLst>
              <a:ext uri="{FF2B5EF4-FFF2-40B4-BE49-F238E27FC236}">
                <a16:creationId xmlns:a16="http://schemas.microsoft.com/office/drawing/2014/main" id="{48E0E93F-5FFF-D3F2-9CE6-795B6B086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150" y="1010029"/>
            <a:ext cx="1290123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342900" eaLnBrk="0" hangingPunct="0">
              <a:spcBef>
                <a:spcPct val="50000"/>
              </a:spcBef>
              <a:buClrTx/>
              <a:defRPr/>
            </a:pPr>
            <a:r>
              <a:rPr lang="en-GB" sz="1800" b="1" kern="1200" dirty="0">
                <a:solidFill>
                  <a:srgbClr val="4472C4">
                    <a:lumMod val="75000"/>
                  </a:srgbClr>
                </a:solidFill>
                <a:latin typeface="Calibri" pitchFamily="34" charset="0"/>
                <a:ea typeface="+mn-ea"/>
                <a:cs typeface="+mn-cs"/>
              </a:rPr>
              <a:t>Nueva </a:t>
            </a:r>
            <a:r>
              <a:rPr lang="en-GB" sz="1800" b="1" kern="1200" dirty="0" err="1">
                <a:solidFill>
                  <a:srgbClr val="4472C4">
                    <a:lumMod val="75000"/>
                  </a:srgbClr>
                </a:solidFill>
                <a:latin typeface="Calibri" pitchFamily="34" charset="0"/>
                <a:ea typeface="+mn-ea"/>
                <a:cs typeface="+mn-cs"/>
              </a:rPr>
              <a:t>Propuesta</a:t>
            </a:r>
            <a:endParaRPr lang="en-GB" sz="1800" b="1" kern="1200" dirty="0">
              <a:solidFill>
                <a:srgbClr val="4472C4">
                  <a:lumMod val="75000"/>
                </a:srgbClr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9 Rectángulo">
            <a:extLst>
              <a:ext uri="{FF2B5EF4-FFF2-40B4-BE49-F238E27FC236}">
                <a16:creationId xmlns:a16="http://schemas.microsoft.com/office/drawing/2014/main" id="{6AF2BC51-0DB8-6400-B2F1-DC08D3589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7400" y="3093958"/>
            <a:ext cx="1284884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342900" eaLnBrk="0" hangingPunct="0">
              <a:spcBef>
                <a:spcPct val="50000"/>
              </a:spcBef>
              <a:buClrTx/>
              <a:defRPr/>
            </a:pPr>
            <a:r>
              <a:rPr lang="en-GB" sz="1800" b="1" kern="1200" dirty="0" err="1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Manejo</a:t>
            </a:r>
            <a:r>
              <a:rPr lang="en-GB" sz="1800" b="1" kern="1200" dirty="0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 </a:t>
            </a:r>
            <a:r>
              <a:rPr lang="en-GB" sz="1800" b="1" kern="1200" dirty="0" err="1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Tradicional</a:t>
            </a:r>
            <a:endParaRPr lang="en-GB" sz="1800" b="1" kern="1200" dirty="0">
              <a:solidFill>
                <a:srgbClr val="FF0000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B1979E65-928F-47EF-36C0-E97B5DE91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005" y="186113"/>
            <a:ext cx="3208567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429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s-AR" sz="1800" b="1" kern="1200" dirty="0">
                <a:latin typeface="Arial" charset="0"/>
                <a:ea typeface="+mn-ea"/>
                <a:cs typeface="Arial" charset="0"/>
              </a:rPr>
              <a:t>1er Experimento a campo</a:t>
            </a:r>
            <a:endParaRPr lang="es-ES" sz="1800" b="1" kern="1200" dirty="0"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502729D-319D-FFFE-10AE-4788D76A4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6" y="365083"/>
            <a:ext cx="2259860" cy="3341506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35203F78-81F2-BC4F-9A7C-19CBC1C24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85" y="3677802"/>
            <a:ext cx="284621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9pPr>
          </a:lstStyle>
          <a:p>
            <a:pPr defTabSz="3429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s-ES" sz="1200" kern="1200" dirty="0">
                <a:solidFill>
                  <a:prstClr val="black"/>
                </a:solidFill>
                <a:latin typeface="Calibri" pitchFamily="34" charset="0"/>
                <a:ea typeface="+mn-ea"/>
              </a:rPr>
              <a:t>*INTA General Villegas</a:t>
            </a:r>
          </a:p>
          <a:p>
            <a:pPr defTabSz="3429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s-ES" sz="1200" kern="1200" dirty="0">
                <a:solidFill>
                  <a:prstClr val="black"/>
                </a:solidFill>
                <a:latin typeface="Calibri" pitchFamily="34" charset="0"/>
                <a:ea typeface="+mn-ea"/>
              </a:rPr>
              <a:t>*Dos ciclos (2014-2015 y 2015-2016)</a:t>
            </a:r>
          </a:p>
          <a:p>
            <a:pPr defTabSz="3429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s-ES" sz="1200" kern="1200" dirty="0">
                <a:solidFill>
                  <a:prstClr val="black"/>
                </a:solidFill>
                <a:latin typeface="Calibri" pitchFamily="34" charset="0"/>
                <a:ea typeface="+mn-ea"/>
              </a:rPr>
              <a:t>*Novillos Angus (300 kg de PV Inicial)</a:t>
            </a:r>
          </a:p>
          <a:p>
            <a:pPr defTabSz="3429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s-ES" sz="1200" kern="1200" dirty="0">
                <a:solidFill>
                  <a:prstClr val="black"/>
                </a:solidFill>
                <a:latin typeface="Calibri" pitchFamily="34" charset="0"/>
                <a:ea typeface="+mn-ea"/>
              </a:rPr>
              <a:t>*</a:t>
            </a:r>
            <a:r>
              <a:rPr lang="es-ES" sz="1200" kern="1200" dirty="0" err="1">
                <a:solidFill>
                  <a:prstClr val="black"/>
                </a:solidFill>
                <a:latin typeface="Calibri" pitchFamily="34" charset="0"/>
                <a:ea typeface="+mn-ea"/>
              </a:rPr>
              <a:t>Put</a:t>
            </a:r>
            <a:r>
              <a:rPr lang="es-ES" sz="1200" kern="1200" dirty="0">
                <a:solidFill>
                  <a:prstClr val="black"/>
                </a:solidFill>
                <a:latin typeface="Calibri" pitchFamily="34" charset="0"/>
                <a:ea typeface="+mn-ea"/>
              </a:rPr>
              <a:t> and </a:t>
            </a:r>
            <a:r>
              <a:rPr lang="es-ES" sz="1200" kern="1200" dirty="0" err="1">
                <a:solidFill>
                  <a:prstClr val="black"/>
                </a:solidFill>
                <a:latin typeface="Calibri" pitchFamily="34" charset="0"/>
                <a:ea typeface="+mn-ea"/>
              </a:rPr>
              <a:t>take</a:t>
            </a:r>
            <a:r>
              <a:rPr lang="es-ES" sz="1200" kern="1200" dirty="0">
                <a:solidFill>
                  <a:prstClr val="black"/>
                </a:solidFill>
                <a:latin typeface="Calibri" pitchFamily="34" charset="0"/>
                <a:ea typeface="+mn-ea"/>
              </a:rPr>
              <a:t> (3% PV, pasto &gt; 5 cm altura)</a:t>
            </a:r>
            <a:endParaRPr lang="en-GB" sz="1200" kern="1200" dirty="0">
              <a:solidFill>
                <a:prstClr val="black"/>
              </a:solidFill>
              <a:latin typeface="Calibri" pitchFamily="34" charset="0"/>
              <a:ea typeface="+mn-ea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B1CB9BE-9F4B-71EB-2F5B-704DAC544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6568" y="1766932"/>
            <a:ext cx="1821068" cy="14201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6D4095B2-F281-1573-FC17-06AE7DD44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568" y="3205505"/>
            <a:ext cx="1821071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42900" fontAlgn="base">
              <a:spcAft>
                <a:spcPct val="0"/>
              </a:spcAft>
              <a:buClrTx/>
            </a:pPr>
            <a:r>
              <a:rPr lang="es-AR" sz="1200" kern="1200" dirty="0">
                <a:latin typeface="Calibri"/>
                <a:ea typeface="+mn-ea"/>
                <a:cs typeface="Arial" charset="0"/>
              </a:rPr>
              <a:t>Tesis de maestría.</a:t>
            </a:r>
          </a:p>
          <a:p>
            <a:pPr algn="ctr" defTabSz="342900" fontAlgn="base">
              <a:spcAft>
                <a:spcPct val="0"/>
              </a:spcAft>
              <a:buClrTx/>
            </a:pPr>
            <a:r>
              <a:rPr lang="es-AR" sz="1200" kern="1200" dirty="0">
                <a:latin typeface="Calibri"/>
                <a:ea typeface="+mn-ea"/>
                <a:cs typeface="Arial" charset="0"/>
              </a:rPr>
              <a:t>Cecilia Sardiña</a:t>
            </a:r>
            <a:endParaRPr lang="es-ES" sz="1200" kern="1200" dirty="0">
              <a:latin typeface="Calibri"/>
              <a:ea typeface="+mn-ea"/>
              <a:cs typeface="Arial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D44A3AA-183A-7088-28BD-A1DA9613CE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40814"/>
            <a:ext cx="9143999" cy="31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7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4FED5B09-1C7A-2F06-E1DF-5D78C4235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299660E-CBB7-C429-D245-B605CC0EA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89"/>
            <a:ext cx="9144000" cy="4963666"/>
          </a:xfrm>
          <a:prstGeom prst="rect">
            <a:avLst/>
          </a:prstGeom>
        </p:spPr>
      </p:pic>
      <p:graphicFrame>
        <p:nvGraphicFramePr>
          <p:cNvPr id="2" name="3 Tabla">
            <a:extLst>
              <a:ext uri="{FF2B5EF4-FFF2-40B4-BE49-F238E27FC236}">
                <a16:creationId xmlns:a16="http://schemas.microsoft.com/office/drawing/2014/main" id="{C8122A8D-915D-9AA2-FF4E-576B0164D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852743"/>
              </p:ext>
            </p:extLst>
          </p:nvPr>
        </p:nvGraphicFramePr>
        <p:xfrm>
          <a:off x="0" y="1637127"/>
          <a:ext cx="7529540" cy="1943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6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8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7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56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12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endParaRPr lang="es-AR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78" marR="6857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500" b="1" dirty="0">
                          <a:solidFill>
                            <a:schemeClr val="tx1"/>
                          </a:solidFill>
                        </a:rPr>
                        <a:t>Producción de forraje </a:t>
                      </a:r>
                      <a:r>
                        <a:rPr lang="es-AR" sz="14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s-AR" sz="1400" b="0" dirty="0" err="1">
                          <a:solidFill>
                            <a:schemeClr val="tx1"/>
                          </a:solidFill>
                        </a:rPr>
                        <a:t>kgMS</a:t>
                      </a:r>
                      <a:r>
                        <a:rPr lang="es-AR" sz="1400" b="0" dirty="0">
                          <a:solidFill>
                            <a:schemeClr val="tx1"/>
                          </a:solidFill>
                        </a:rPr>
                        <a:t>/ha)</a:t>
                      </a:r>
                    </a:p>
                  </a:txBody>
                  <a:tcPr marL="68578" marR="6857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500" b="1" dirty="0">
                          <a:solidFill>
                            <a:schemeClr val="tx1"/>
                          </a:solidFill>
                        </a:rPr>
                        <a:t>Carga animal</a:t>
                      </a:r>
                      <a:r>
                        <a:rPr lang="es-AR" sz="15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AR" sz="1400" b="0" dirty="0">
                          <a:solidFill>
                            <a:schemeClr val="tx1"/>
                          </a:solidFill>
                        </a:rPr>
                        <a:t>(animales/ha)</a:t>
                      </a:r>
                    </a:p>
                  </a:txBody>
                  <a:tcPr marL="68578" marR="6857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500" dirty="0">
                          <a:solidFill>
                            <a:schemeClr val="tx1"/>
                          </a:solidFill>
                        </a:rPr>
                        <a:t>Ganancia diaria </a:t>
                      </a:r>
                      <a:r>
                        <a:rPr lang="es-AR" sz="1400" b="0" dirty="0">
                          <a:solidFill>
                            <a:schemeClr val="tx1"/>
                          </a:solidFill>
                        </a:rPr>
                        <a:t>(kg/animal/día)</a:t>
                      </a:r>
                    </a:p>
                  </a:txBody>
                  <a:tcPr marL="68578" marR="6857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500" dirty="0">
                          <a:solidFill>
                            <a:schemeClr val="tx1"/>
                          </a:solidFill>
                        </a:rPr>
                        <a:t>Producción de carne </a:t>
                      </a:r>
                      <a:r>
                        <a:rPr lang="es-AR" sz="1400" b="0" dirty="0">
                          <a:solidFill>
                            <a:schemeClr val="tx1"/>
                          </a:solidFill>
                        </a:rPr>
                        <a:t>(kg/ha)</a:t>
                      </a:r>
                    </a:p>
                  </a:txBody>
                  <a:tcPr marL="68578" marR="68578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s-AR" sz="1700" b="1" dirty="0">
                          <a:solidFill>
                            <a:srgbClr val="0000CC"/>
                          </a:solidFill>
                        </a:rPr>
                        <a:t>NUEVA PROPUESTA</a:t>
                      </a:r>
                    </a:p>
                  </a:txBody>
                  <a:tcPr marL="68578" marR="6857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 b="1" dirty="0">
                          <a:solidFill>
                            <a:srgbClr val="0000CC"/>
                          </a:solidFill>
                        </a:rPr>
                        <a:t>9089 a</a:t>
                      </a:r>
                    </a:p>
                  </a:txBody>
                  <a:tcPr marL="68578" marR="6857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 b="1" dirty="0">
                          <a:solidFill>
                            <a:srgbClr val="0000CC"/>
                          </a:solidFill>
                        </a:rPr>
                        <a:t>5,3 a</a:t>
                      </a:r>
                    </a:p>
                  </a:txBody>
                  <a:tcPr marL="68578" marR="6857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 b="1" dirty="0">
                          <a:solidFill>
                            <a:srgbClr val="0000CC"/>
                          </a:solidFill>
                        </a:rPr>
                        <a:t>0,600 a</a:t>
                      </a:r>
                    </a:p>
                  </a:txBody>
                  <a:tcPr marL="68578" marR="6857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 b="1" dirty="0">
                          <a:solidFill>
                            <a:srgbClr val="0000CC"/>
                          </a:solidFill>
                        </a:rPr>
                        <a:t>600 a</a:t>
                      </a:r>
                    </a:p>
                  </a:txBody>
                  <a:tcPr marL="68578" marR="68578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s-AR" sz="1800" b="1" dirty="0">
                          <a:solidFill>
                            <a:srgbClr val="FF0000"/>
                          </a:solidFill>
                        </a:rPr>
                        <a:t>MANEJO TRADICIONAL</a:t>
                      </a:r>
                    </a:p>
                  </a:txBody>
                  <a:tcPr marL="68578" marR="6857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 b="1" dirty="0">
                          <a:solidFill>
                            <a:srgbClr val="FF0000"/>
                          </a:solidFill>
                        </a:rPr>
                        <a:t>7885 b</a:t>
                      </a:r>
                    </a:p>
                  </a:txBody>
                  <a:tcPr marL="68578" marR="6857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 b="1" dirty="0">
                          <a:solidFill>
                            <a:srgbClr val="FF0000"/>
                          </a:solidFill>
                        </a:rPr>
                        <a:t>4,7 b</a:t>
                      </a:r>
                    </a:p>
                  </a:txBody>
                  <a:tcPr marL="68578" marR="6857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 b="1" dirty="0">
                          <a:solidFill>
                            <a:srgbClr val="FF0000"/>
                          </a:solidFill>
                        </a:rPr>
                        <a:t>0,565 b</a:t>
                      </a:r>
                    </a:p>
                  </a:txBody>
                  <a:tcPr marL="68578" marR="6857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800" b="1" dirty="0">
                          <a:solidFill>
                            <a:srgbClr val="FF0000"/>
                          </a:solidFill>
                        </a:rPr>
                        <a:t>450 b</a:t>
                      </a:r>
                    </a:p>
                  </a:txBody>
                  <a:tcPr marL="68578" marR="68578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5 CuadroTexto">
            <a:extLst>
              <a:ext uri="{FF2B5EF4-FFF2-40B4-BE49-F238E27FC236}">
                <a16:creationId xmlns:a16="http://schemas.microsoft.com/office/drawing/2014/main" id="{EDFA41A0-FC53-6D85-D62B-8A3623101F9C}"/>
              </a:ext>
            </a:extLst>
          </p:cNvPr>
          <p:cNvSpPr txBox="1"/>
          <p:nvPr/>
        </p:nvSpPr>
        <p:spPr>
          <a:xfrm>
            <a:off x="246265" y="1033641"/>
            <a:ext cx="685898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AR" b="1" kern="1200" dirty="0">
                <a:solidFill>
                  <a:srgbClr val="0000CC"/>
                </a:solidFill>
                <a:latin typeface="Calibri" pitchFamily="34" charset="0"/>
                <a:ea typeface="+mn-ea"/>
                <a:cs typeface="+mn-cs"/>
              </a:rPr>
              <a:t>Nueva propuesta: </a:t>
            </a:r>
            <a:r>
              <a:rPr lang="es-AR" kern="1200" dirty="0">
                <a:solidFill>
                  <a:srgbClr val="0000CC"/>
                </a:solidFill>
                <a:latin typeface="Calibri" pitchFamily="34" charset="0"/>
                <a:ea typeface="+mn-ea"/>
                <a:cs typeface="+mn-cs"/>
              </a:rPr>
              <a:t>cada 15-25 días hasta ½ de febrero y luego cada 35-45 días</a:t>
            </a:r>
            <a:endParaRPr lang="es-AR" kern="1200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AR" b="1" kern="1200" dirty="0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Manejo tradicional: </a:t>
            </a:r>
            <a:r>
              <a:rPr lang="es-AR" kern="1200" dirty="0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siempre cada 33-45 días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7906FDFB-97E0-A18E-1C82-E1A0CC970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" y="3580227"/>
            <a:ext cx="4122758" cy="4154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pitchFamily="34" charset="0"/>
              </a:defRPr>
            </a:lvl9pPr>
          </a:lstStyle>
          <a:p>
            <a:pPr defTabSz="3429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s-ES" sz="1050" kern="1200" dirty="0">
                <a:solidFill>
                  <a:prstClr val="black"/>
                </a:solidFill>
                <a:latin typeface="Calibri" pitchFamily="34" charset="0"/>
                <a:ea typeface="+mn-ea"/>
              </a:rPr>
              <a:t>Letras distintas (diferencias p = 0,05).</a:t>
            </a:r>
          </a:p>
          <a:p>
            <a:pPr defTabSz="3429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s-ES" sz="1050" kern="1200" dirty="0">
                <a:solidFill>
                  <a:prstClr val="black"/>
                </a:solidFill>
                <a:latin typeface="Calibri" pitchFamily="34" charset="0"/>
                <a:ea typeface="+mn-ea"/>
              </a:rPr>
              <a:t>Promedio 2 ciclos.</a:t>
            </a:r>
          </a:p>
        </p:txBody>
      </p:sp>
      <p:sp>
        <p:nvSpPr>
          <p:cNvPr id="9" name="12 CuadroTexto">
            <a:extLst>
              <a:ext uri="{FF2B5EF4-FFF2-40B4-BE49-F238E27FC236}">
                <a16:creationId xmlns:a16="http://schemas.microsoft.com/office/drawing/2014/main" id="{7ED12400-CE9F-BDC4-1117-433406729802}"/>
              </a:ext>
            </a:extLst>
          </p:cNvPr>
          <p:cNvSpPr txBox="1"/>
          <p:nvPr/>
        </p:nvSpPr>
        <p:spPr>
          <a:xfrm>
            <a:off x="7033952" y="2388644"/>
            <a:ext cx="2038753" cy="10156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AR" sz="3000" b="1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+150 kg/ha</a:t>
            </a:r>
          </a:p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AR" sz="3000" b="1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+ 30%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3AA831FD-C638-5BB0-62F4-9D9BC2657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2052" y="168545"/>
            <a:ext cx="2191495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429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s-AR" sz="1800" b="1" kern="1200" dirty="0">
                <a:latin typeface="Arial" charset="0"/>
                <a:ea typeface="+mn-ea"/>
                <a:cs typeface="Arial" charset="0"/>
              </a:rPr>
              <a:t>RESULTADOS</a:t>
            </a:r>
            <a:endParaRPr lang="es-ES" sz="1800" b="1" kern="1200" dirty="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16 CuadroTexto">
            <a:extLst>
              <a:ext uri="{FF2B5EF4-FFF2-40B4-BE49-F238E27FC236}">
                <a16:creationId xmlns:a16="http://schemas.microsoft.com/office/drawing/2014/main" id="{F96762DF-489E-6D35-E9AD-E639B80053D1}"/>
              </a:ext>
            </a:extLst>
          </p:cNvPr>
          <p:cNvSpPr txBox="1"/>
          <p:nvPr/>
        </p:nvSpPr>
        <p:spPr>
          <a:xfrm>
            <a:off x="99152" y="2096144"/>
            <a:ext cx="6873680" cy="178510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AR" sz="2200" b="1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+ 38 kg/ha por empezar antes a pastorear</a:t>
            </a:r>
          </a:p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AR" sz="2200" b="1" kern="1200" dirty="0">
              <a:solidFill>
                <a:schemeClr val="bg1"/>
              </a:solidFill>
              <a:latin typeface="Calibri" pitchFamily="34" charset="0"/>
              <a:ea typeface="+mn-ea"/>
              <a:cs typeface="+mn-cs"/>
            </a:endParaRPr>
          </a:p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AR" sz="2200" b="1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+ 75 kg/ha por mayor producción de forraje (más carga)</a:t>
            </a:r>
          </a:p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s-AR" sz="2200" b="1" kern="1200" dirty="0">
              <a:solidFill>
                <a:schemeClr val="bg1"/>
              </a:solidFill>
              <a:latin typeface="Calibri" pitchFamily="34" charset="0"/>
              <a:ea typeface="+mn-ea"/>
              <a:cs typeface="+mn-cs"/>
            </a:endParaRPr>
          </a:p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AR" sz="2200" b="1" kern="1200" dirty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rPr>
              <a:t>+ 37 kg/ha por mayor ganancia por animal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09DE850-BD36-1F3D-1E54-840A7CF10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18236"/>
            <a:ext cx="9143999" cy="31256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9C1DF43-58AC-0956-07E9-228694270E6C}"/>
              </a:ext>
            </a:extLst>
          </p:cNvPr>
          <p:cNvSpPr/>
          <p:nvPr/>
        </p:nvSpPr>
        <p:spPr>
          <a:xfrm>
            <a:off x="4809066" y="1637127"/>
            <a:ext cx="1386608" cy="1943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5AF0C48-0AF4-0412-DAA5-006DB85914FF}"/>
              </a:ext>
            </a:extLst>
          </p:cNvPr>
          <p:cNvSpPr/>
          <p:nvPr/>
        </p:nvSpPr>
        <p:spPr>
          <a:xfrm>
            <a:off x="6218252" y="1637128"/>
            <a:ext cx="1320800" cy="1943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8373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7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60323D3B-FB43-4D97-080B-63C811C1D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07ED153-3AF5-013C-7D06-89082E7A3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8DA0E879-8E5F-F251-BBE0-820BCA28F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516" y="168545"/>
            <a:ext cx="3208567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429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s-AR" sz="1800" b="1" kern="1200" dirty="0">
                <a:latin typeface="Arial" charset="0"/>
                <a:ea typeface="+mn-ea"/>
                <a:cs typeface="Arial" charset="0"/>
              </a:rPr>
              <a:t>¿QUE APRENDIMOS?</a:t>
            </a:r>
            <a:endParaRPr lang="es-ES" sz="1800" b="1" kern="1200" dirty="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504D3FDE-65C7-8810-0695-7E6FC11B2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863" y="1121920"/>
            <a:ext cx="8161871" cy="369332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s-AR" sz="1800" b="1" kern="1200" dirty="0">
                <a:solidFill>
                  <a:schemeClr val="bg1"/>
                </a:solidFill>
                <a:latin typeface="+mj-lt"/>
                <a:ea typeface="+mn-ea"/>
                <a:cs typeface="Arial" charset="0"/>
              </a:rPr>
              <a:t>1-NO USAR EL 10%F PARA MANEJO DEL PASTOREO </a:t>
            </a:r>
            <a:r>
              <a:rPr lang="es-AR" sz="1800" kern="1200" dirty="0">
                <a:solidFill>
                  <a:schemeClr val="bg1"/>
                </a:solidFill>
                <a:latin typeface="+mj-lt"/>
                <a:ea typeface="+mn-ea"/>
                <a:cs typeface="Arial" charset="0"/>
              </a:rPr>
              <a:t>(no usar fenología)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ED8797A-B907-9F4E-F96F-65AC2499D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18236"/>
            <a:ext cx="9143999" cy="31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15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AA03B744-49C7-A11F-D00A-1AE70A5F8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44B60CC-11B2-F56A-B038-04FE2BCE3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223" y="1066227"/>
            <a:ext cx="3375378" cy="299917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9FD8EF8-3139-1CAA-7DE3-F517FF2D2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0" y="1066227"/>
            <a:ext cx="3556000" cy="29991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7C8B9FC-FD6F-FE36-62C7-BBE63AB6E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066229"/>
            <a:ext cx="2799644" cy="2999178"/>
          </a:xfrm>
          <a:prstGeom prst="rect">
            <a:avLst/>
          </a:prstGeom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9E6EB491-BFCF-18C8-6FA6-B06FA8EE7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040" y="432408"/>
            <a:ext cx="2931251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429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s-AR" sz="1800" b="1" kern="1200" dirty="0">
                <a:latin typeface="Arial" charset="0"/>
                <a:ea typeface="+mn-ea"/>
                <a:cs typeface="Arial" charset="0"/>
              </a:rPr>
              <a:t>¿QUE APRENDIMOS?</a:t>
            </a:r>
            <a:endParaRPr lang="es-ES" sz="1800" b="1" kern="1200" dirty="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39F6BAE6-2A95-03B8-ED24-1563355C8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96" y="906585"/>
            <a:ext cx="8641205" cy="369332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429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s-AR" sz="1800" b="1" kern="1200" dirty="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2-La </a:t>
            </a:r>
            <a:r>
              <a:rPr lang="es-AR" sz="1800" b="1" u="sng" kern="1200" dirty="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PRIMERA VUELTA </a:t>
            </a:r>
            <a:r>
              <a:rPr lang="es-AR" sz="1800" b="1" kern="1200" dirty="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de pastoreo de primavera (set-oct-nov) es </a:t>
            </a:r>
            <a:r>
              <a:rPr lang="es-AR" sz="1800" b="1" u="sng" kern="1200" dirty="0">
                <a:solidFill>
                  <a:schemeClr val="bg1"/>
                </a:solidFill>
                <a:latin typeface="Arial" charset="0"/>
                <a:ea typeface="+mn-ea"/>
                <a:cs typeface="Arial" charset="0"/>
              </a:rPr>
              <a:t>CLAVE</a:t>
            </a:r>
            <a:endParaRPr lang="es-ES" sz="1800" b="1" u="sng" kern="1200" dirty="0">
              <a:solidFill>
                <a:schemeClr val="bg1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34E65FE-73F7-0DB0-38C9-A22D770E2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18236"/>
            <a:ext cx="9143999" cy="31256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1E8171C-2BBF-3062-6B1B-6326C361AFB3}"/>
              </a:ext>
            </a:extLst>
          </p:cNvPr>
          <p:cNvSpPr txBox="1"/>
          <p:nvPr/>
        </p:nvSpPr>
        <p:spPr>
          <a:xfrm>
            <a:off x="925688" y="2409051"/>
            <a:ext cx="1151467" cy="73866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chemeClr val="tx1"/>
                </a:solidFill>
              </a:rPr>
              <a:t>PRIMER FRANJA  en 20 cm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2DF3AE0-9540-EDA8-BA8A-D4FE260E9BC6}"/>
              </a:ext>
            </a:extLst>
          </p:cNvPr>
          <p:cNvSpPr txBox="1"/>
          <p:nvPr/>
        </p:nvSpPr>
        <p:spPr>
          <a:xfrm>
            <a:off x="6265333" y="2333311"/>
            <a:ext cx="1151467" cy="73866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chemeClr val="tx1"/>
                </a:solidFill>
              </a:rPr>
              <a:t>ULTIMA FRANJA  en 40 cm</a:t>
            </a: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BC2AF014-5BEF-281C-4A00-6208B8D35804}"/>
              </a:ext>
            </a:extLst>
          </p:cNvPr>
          <p:cNvSpPr/>
          <p:nvPr/>
        </p:nvSpPr>
        <p:spPr>
          <a:xfrm>
            <a:off x="2133600" y="2565816"/>
            <a:ext cx="4086578" cy="36933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34461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C9D418C4-03C4-4E61-A145-8ACAD6A04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F0A1DCD5-184D-9015-13FB-5E442EC3D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88" y="6876"/>
            <a:ext cx="9144000" cy="446352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5DF69DE-346A-92AC-F5D5-583BB75F7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13" y="1100532"/>
            <a:ext cx="4267199" cy="3177955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A0F4719C-97C3-9485-405D-E9E29D032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398" y="1624110"/>
            <a:ext cx="2594031" cy="2698044"/>
          </a:xfrm>
          <a:prstGeom prst="rect">
            <a:avLst/>
          </a:prstGeom>
        </p:spPr>
      </p:pic>
      <p:sp>
        <p:nvSpPr>
          <p:cNvPr id="50" name="Rectángulo 49">
            <a:extLst>
              <a:ext uri="{FF2B5EF4-FFF2-40B4-BE49-F238E27FC236}">
                <a16:creationId xmlns:a16="http://schemas.microsoft.com/office/drawing/2014/main" id="{D24985CA-1C80-41AA-DED1-19BCAB31D08F}"/>
              </a:ext>
            </a:extLst>
          </p:cNvPr>
          <p:cNvSpPr/>
          <p:nvPr/>
        </p:nvSpPr>
        <p:spPr>
          <a:xfrm>
            <a:off x="254393" y="3574418"/>
            <a:ext cx="7318035" cy="614501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  <a:alpha val="0"/>
                </a:srgbClr>
              </a:gs>
              <a:gs pos="33000">
                <a:srgbClr val="92D050">
                  <a:shade val="67500"/>
                  <a:satMod val="115000"/>
                  <a:alpha val="76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8DD51C8-0515-FDDB-DEA2-E23668E7F00D}"/>
              </a:ext>
            </a:extLst>
          </p:cNvPr>
          <p:cNvGrpSpPr/>
          <p:nvPr/>
        </p:nvGrpSpPr>
        <p:grpSpPr>
          <a:xfrm>
            <a:off x="208833" y="1108130"/>
            <a:ext cx="1108722" cy="3068756"/>
            <a:chOff x="3866442" y="1333910"/>
            <a:chExt cx="1108722" cy="3068756"/>
          </a:xfrm>
          <a:noFill/>
        </p:grpSpPr>
        <p:cxnSp>
          <p:nvCxnSpPr>
            <p:cNvPr id="3" name="Conector recto de flecha 2">
              <a:extLst>
                <a:ext uri="{FF2B5EF4-FFF2-40B4-BE49-F238E27FC236}">
                  <a16:creationId xmlns:a16="http://schemas.microsoft.com/office/drawing/2014/main" id="{126C5281-861F-F414-CCC4-F737F1E183D9}"/>
                </a:ext>
              </a:extLst>
            </p:cNvPr>
            <p:cNvCxnSpPr>
              <a:cxnSpLocks/>
            </p:cNvCxnSpPr>
            <p:nvPr/>
          </p:nvCxnSpPr>
          <p:spPr>
            <a:xfrm>
              <a:off x="3866442" y="1457301"/>
              <a:ext cx="0" cy="2945365"/>
            </a:xfrm>
            <a:prstGeom prst="straightConnector1">
              <a:avLst/>
            </a:prstGeom>
            <a:grpFill/>
            <a:ln w="38100">
              <a:solidFill>
                <a:srgbClr val="FFFF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D09B9396-0832-1537-3AFA-A31AF6ADE506}"/>
                </a:ext>
              </a:extLst>
            </p:cNvPr>
            <p:cNvCxnSpPr/>
            <p:nvPr/>
          </p:nvCxnSpPr>
          <p:spPr>
            <a:xfrm>
              <a:off x="3889020" y="3646311"/>
              <a:ext cx="225778" cy="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239AA04F-DE8A-5830-B299-3C60BB996467}"/>
                </a:ext>
              </a:extLst>
            </p:cNvPr>
            <p:cNvCxnSpPr/>
            <p:nvPr/>
          </p:nvCxnSpPr>
          <p:spPr>
            <a:xfrm>
              <a:off x="3889020" y="2873022"/>
              <a:ext cx="225778" cy="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F08B5AD7-243F-B2DA-3466-9B6632CF852A}"/>
                </a:ext>
              </a:extLst>
            </p:cNvPr>
            <p:cNvCxnSpPr/>
            <p:nvPr/>
          </p:nvCxnSpPr>
          <p:spPr>
            <a:xfrm>
              <a:off x="3872085" y="2144891"/>
              <a:ext cx="225778" cy="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FB098113-4C0B-300E-EF83-F0DE43477BC6}"/>
                </a:ext>
              </a:extLst>
            </p:cNvPr>
            <p:cNvSpPr txBox="1"/>
            <p:nvPr/>
          </p:nvSpPr>
          <p:spPr>
            <a:xfrm>
              <a:off x="4210753" y="3451064"/>
              <a:ext cx="72813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AR" dirty="0"/>
                <a:t>50 cm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F7A89676-DC88-1731-2947-D95F7DBF2A5A}"/>
                </a:ext>
              </a:extLst>
            </p:cNvPr>
            <p:cNvSpPr txBox="1"/>
            <p:nvPr/>
          </p:nvSpPr>
          <p:spPr>
            <a:xfrm>
              <a:off x="4199464" y="2719133"/>
              <a:ext cx="7757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AR" dirty="0"/>
                <a:t>100 cm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2EF1C1C-01F3-18BB-F37A-14432A83B846}"/>
                </a:ext>
              </a:extLst>
            </p:cNvPr>
            <p:cNvSpPr txBox="1"/>
            <p:nvPr/>
          </p:nvSpPr>
          <p:spPr>
            <a:xfrm>
              <a:off x="4159955" y="2005598"/>
              <a:ext cx="7757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AR" dirty="0"/>
                <a:t>150 cm</a:t>
              </a:r>
            </a:p>
          </p:txBody>
        </p: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C5BF0DCE-21D4-C855-CCC7-A7036C240D94}"/>
                </a:ext>
              </a:extLst>
            </p:cNvPr>
            <p:cNvCxnSpPr/>
            <p:nvPr/>
          </p:nvCxnSpPr>
          <p:spPr>
            <a:xfrm>
              <a:off x="3877728" y="1461912"/>
              <a:ext cx="225778" cy="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DF91C8DB-BACF-F3CC-22F2-306AFB9102A3}"/>
                </a:ext>
              </a:extLst>
            </p:cNvPr>
            <p:cNvSpPr txBox="1"/>
            <p:nvPr/>
          </p:nvSpPr>
          <p:spPr>
            <a:xfrm>
              <a:off x="4154310" y="1333910"/>
              <a:ext cx="7757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AR" dirty="0"/>
                <a:t>200 cm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4699744-7081-A858-EAA9-A81130D9EBA3}"/>
              </a:ext>
            </a:extLst>
          </p:cNvPr>
          <p:cNvSpPr txBox="1"/>
          <p:nvPr/>
        </p:nvSpPr>
        <p:spPr>
          <a:xfrm>
            <a:off x="4368801" y="235920"/>
            <a:ext cx="4674348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>
                <a:solidFill>
                  <a:schemeClr val="bg1"/>
                </a:solidFill>
              </a:rPr>
              <a:t>La altura de las plantas cuando entran los animales no debería superar los 30-40 cm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E493569-E0AF-FBDE-E883-8513B3F3F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18236"/>
            <a:ext cx="9143999" cy="312562"/>
          </a:xfrm>
          <a:prstGeom prst="rect">
            <a:avLst/>
          </a:prstGeom>
        </p:spPr>
      </p:pic>
      <p:sp>
        <p:nvSpPr>
          <p:cNvPr id="16" name="Text Box 9">
            <a:extLst>
              <a:ext uri="{FF2B5EF4-FFF2-40B4-BE49-F238E27FC236}">
                <a16:creationId xmlns:a16="http://schemas.microsoft.com/office/drawing/2014/main" id="{ACD7F695-DBA8-4AE3-B6D8-E4148F97C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228" y="303769"/>
            <a:ext cx="283329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429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s-AR" sz="1800" b="1" kern="1200" dirty="0">
                <a:latin typeface="Arial" charset="0"/>
                <a:ea typeface="+mn-ea"/>
                <a:cs typeface="Arial" charset="0"/>
              </a:rPr>
              <a:t>¿QUE APRENDIMOS?</a:t>
            </a:r>
            <a:endParaRPr lang="es-ES" sz="1800" b="1" kern="1200" dirty="0"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07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20634B07-5B84-9CAE-46A7-C8B36F407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399F3F5B-18FD-1E10-F24B-99E23145A27A}"/>
              </a:ext>
            </a:extLst>
          </p:cNvPr>
          <p:cNvGrpSpPr/>
          <p:nvPr/>
        </p:nvGrpSpPr>
        <p:grpSpPr>
          <a:xfrm>
            <a:off x="2001469" y="919565"/>
            <a:ext cx="5306885" cy="3644841"/>
            <a:chOff x="2070733" y="1819373"/>
            <a:chExt cx="4483541" cy="4336330"/>
          </a:xfrm>
        </p:grpSpPr>
        <p:pic>
          <p:nvPicPr>
            <p:cNvPr id="7" name="Imagen 14">
              <a:extLst>
                <a:ext uri="{FF2B5EF4-FFF2-40B4-BE49-F238E27FC236}">
                  <a16:creationId xmlns:a16="http://schemas.microsoft.com/office/drawing/2014/main" id="{66BF46CE-D578-F33F-F76C-062FF3648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1174" y="1819373"/>
              <a:ext cx="4483100" cy="4336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737EDE21-F17C-0C19-6E4E-1021A2504568}"/>
                </a:ext>
              </a:extLst>
            </p:cNvPr>
            <p:cNvSpPr txBox="1"/>
            <p:nvPr/>
          </p:nvSpPr>
          <p:spPr>
            <a:xfrm>
              <a:off x="3532379" y="5710955"/>
              <a:ext cx="2224725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Altura (cm)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FE872CF-DED4-F5C2-F9D7-DBFE8DCECD2D}"/>
                </a:ext>
              </a:extLst>
            </p:cNvPr>
            <p:cNvSpPr txBox="1"/>
            <p:nvPr/>
          </p:nvSpPr>
          <p:spPr>
            <a:xfrm rot="16200000">
              <a:off x="609640" y="3652442"/>
              <a:ext cx="3253855" cy="33167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Kg MS/ha, por encima de 5 cm</a:t>
              </a:r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823D6168-7595-315E-9C5F-9B6E3719C55E}"/>
              </a:ext>
            </a:extLst>
          </p:cNvPr>
          <p:cNvSpPr/>
          <p:nvPr/>
        </p:nvSpPr>
        <p:spPr>
          <a:xfrm>
            <a:off x="5326391" y="2746407"/>
            <a:ext cx="1819964" cy="50788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BCA102C-7AE7-51DE-09A6-594F751BE9D4}"/>
              </a:ext>
            </a:extLst>
          </p:cNvPr>
          <p:cNvGrpSpPr/>
          <p:nvPr/>
        </p:nvGrpSpPr>
        <p:grpSpPr>
          <a:xfrm>
            <a:off x="2834725" y="2510596"/>
            <a:ext cx="2141440" cy="1360205"/>
            <a:chOff x="3055780" y="3926461"/>
            <a:chExt cx="2701750" cy="1850293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B67F8DE0-616F-EAE6-1228-EAF3696CAE7E}"/>
                </a:ext>
              </a:extLst>
            </p:cNvPr>
            <p:cNvGrpSpPr/>
            <p:nvPr/>
          </p:nvGrpSpPr>
          <p:grpSpPr>
            <a:xfrm>
              <a:off x="3055780" y="3926461"/>
              <a:ext cx="2701750" cy="1850293"/>
              <a:chOff x="3055780" y="3926461"/>
              <a:chExt cx="2701750" cy="1850293"/>
            </a:xfrm>
          </p:grpSpPr>
          <p:cxnSp>
            <p:nvCxnSpPr>
              <p:cNvPr id="14" name="Conector recto de flecha 13">
                <a:extLst>
                  <a:ext uri="{FF2B5EF4-FFF2-40B4-BE49-F238E27FC236}">
                    <a16:creationId xmlns:a16="http://schemas.microsoft.com/office/drawing/2014/main" id="{D890C1D7-E3DE-90F3-2E63-B1306E20EAE1}"/>
                  </a:ext>
                </a:extLst>
              </p:cNvPr>
              <p:cNvCxnSpPr/>
              <p:nvPr/>
            </p:nvCxnSpPr>
            <p:spPr>
              <a:xfrm flipH="1" flipV="1">
                <a:off x="5747370" y="3926461"/>
                <a:ext cx="10160" cy="1791092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5" name="Conector recto de flecha 14">
                <a:extLst>
                  <a:ext uri="{FF2B5EF4-FFF2-40B4-BE49-F238E27FC236}">
                    <a16:creationId xmlns:a16="http://schemas.microsoft.com/office/drawing/2014/main" id="{85700969-E603-FE79-D9CA-7A42E274EC87}"/>
                  </a:ext>
                </a:extLst>
              </p:cNvPr>
              <p:cNvCxnSpPr/>
              <p:nvPr/>
            </p:nvCxnSpPr>
            <p:spPr>
              <a:xfrm flipV="1">
                <a:off x="4469621" y="4822007"/>
                <a:ext cx="0" cy="954747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6" name="Conector recto de flecha 15">
                <a:extLst>
                  <a:ext uri="{FF2B5EF4-FFF2-40B4-BE49-F238E27FC236}">
                    <a16:creationId xmlns:a16="http://schemas.microsoft.com/office/drawing/2014/main" id="{6BA5D3C2-B67C-A1A8-AB8B-C1785D52C324}"/>
                  </a:ext>
                </a:extLst>
              </p:cNvPr>
              <p:cNvCxnSpPr/>
              <p:nvPr/>
            </p:nvCxnSpPr>
            <p:spPr>
              <a:xfrm>
                <a:off x="3214177" y="4824130"/>
                <a:ext cx="1255444" cy="1506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4472C4"/>
                </a:solidFill>
                <a:prstDash val="solid"/>
                <a:miter lim="800000"/>
                <a:headEnd type="arrow" w="med" len="med"/>
                <a:tailEnd type="none" w="med" len="med"/>
              </a:ln>
              <a:effectLst/>
            </p:spPr>
          </p:cxnSp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89EAC8AF-7AC5-3C02-B36F-85E953F3680D}"/>
                  </a:ext>
                </a:extLst>
              </p:cNvPr>
              <p:cNvSpPr/>
              <p:nvPr/>
            </p:nvSpPr>
            <p:spPr>
              <a:xfrm>
                <a:off x="3055780" y="3956706"/>
                <a:ext cx="474979" cy="846507"/>
              </a:xfrm>
              <a:prstGeom prst="ellips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7D149248-F660-4E1E-342A-2F6EF4FDAD1D}"/>
                </a:ext>
              </a:extLst>
            </p:cNvPr>
            <p:cNvCxnSpPr/>
            <p:nvPr/>
          </p:nvCxnSpPr>
          <p:spPr>
            <a:xfrm>
              <a:off x="3246368" y="3926461"/>
              <a:ext cx="2446506" cy="15060"/>
            </a:xfrm>
            <a:prstGeom prst="straightConnector1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  <a:headEnd type="arrow" w="med" len="med"/>
              <a:tailEnd type="none" w="med" len="med"/>
            </a:ln>
            <a:effectLst/>
          </p:spPr>
        </p:cxnSp>
      </p:grpSp>
      <p:sp>
        <p:nvSpPr>
          <p:cNvPr id="3" name="Text Box 9">
            <a:extLst>
              <a:ext uri="{FF2B5EF4-FFF2-40B4-BE49-F238E27FC236}">
                <a16:creationId xmlns:a16="http://schemas.microsoft.com/office/drawing/2014/main" id="{0624F56A-F3B9-6F19-AABC-0F5999755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911" y="283655"/>
            <a:ext cx="5599934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AR" sz="2400" b="1" dirty="0">
                <a:solidFill>
                  <a:srgbClr val="000000"/>
                </a:solidFill>
                <a:cs typeface="Arial" panose="020B0604020202020204" pitchFamily="34" charset="0"/>
              </a:rPr>
              <a:t>BENEFICIOS DE USAR ALTURA</a:t>
            </a:r>
            <a:endParaRPr lang="es-ES" altLang="es-AR" sz="2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CuadroTexto 21">
            <a:extLst>
              <a:ext uri="{FF2B5EF4-FFF2-40B4-BE49-F238E27FC236}">
                <a16:creationId xmlns:a16="http://schemas.microsoft.com/office/drawing/2014/main" id="{5C38F6E5-6215-583F-CC75-142197B7E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937" y="2027706"/>
            <a:ext cx="2519077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rgbClr val="181818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s-AR" sz="1800" b="1" dirty="0">
                <a:solidFill>
                  <a:srgbClr val="0070C0"/>
                </a:solidFill>
                <a:latin typeface="+mn-lt"/>
              </a:rPr>
              <a:t>ESTIMADOR práctico de la CANTIDAD de pasto disponible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8817C01-9867-9F28-FD22-66C38DE45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18236"/>
            <a:ext cx="9143999" cy="31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0075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13925</TotalTime>
  <Words>882</Words>
  <Application>Microsoft Office PowerPoint</Application>
  <PresentationFormat>Presentación en pantalla (16:9)</PresentationFormat>
  <Paragraphs>155</Paragraphs>
  <Slides>21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Comic Sans MS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Germán Darío Berone</dc:creator>
  <cp:lastModifiedBy>Germán Darío Berone</cp:lastModifiedBy>
  <cp:revision>54</cp:revision>
  <dcterms:modified xsi:type="dcterms:W3CDTF">2024-11-13T21:57:00Z</dcterms:modified>
</cp:coreProperties>
</file>